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9" r:id="rId4"/>
    <p:sldId id="270" r:id="rId5"/>
    <p:sldId id="288" r:id="rId6"/>
    <p:sldId id="266" r:id="rId7"/>
    <p:sldId id="293" r:id="rId8"/>
    <p:sldId id="326" r:id="rId9"/>
    <p:sldId id="301" r:id="rId10"/>
    <p:sldId id="296" r:id="rId11"/>
    <p:sldId id="328" r:id="rId12"/>
    <p:sldId id="298" r:id="rId13"/>
    <p:sldId id="299" r:id="rId14"/>
    <p:sldId id="300" r:id="rId15"/>
    <p:sldId id="327" r:id="rId16"/>
    <p:sldId id="261" r:id="rId17"/>
    <p:sldId id="294" r:id="rId18"/>
    <p:sldId id="295" r:id="rId19"/>
    <p:sldId id="325" r:id="rId20"/>
    <p:sldId id="286" r:id="rId21"/>
    <p:sldId id="303" r:id="rId22"/>
    <p:sldId id="320" r:id="rId23"/>
    <p:sldId id="321" r:id="rId24"/>
    <p:sldId id="315" r:id="rId25"/>
    <p:sldId id="313" r:id="rId26"/>
    <p:sldId id="314" r:id="rId27"/>
    <p:sldId id="329" r:id="rId28"/>
    <p:sldId id="271" r:id="rId29"/>
    <p:sldId id="323" r:id="rId30"/>
    <p:sldId id="322" r:id="rId31"/>
    <p:sldId id="275" r:id="rId32"/>
    <p:sldId id="283" r:id="rId33"/>
    <p:sldId id="310" r:id="rId34"/>
    <p:sldId id="324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29D"/>
    <a:srgbClr val="FFE699"/>
    <a:srgbClr val="FFFFFF"/>
    <a:srgbClr val="F3EFE9"/>
    <a:srgbClr val="AAD3DF"/>
    <a:srgbClr val="FCFBF5"/>
    <a:srgbClr val="95DAF3"/>
    <a:srgbClr val="002942"/>
    <a:srgbClr val="1973C5"/>
    <a:srgbClr val="0031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1" autoAdjust="0"/>
    <p:restoredTop sz="92697" autoAdjust="0"/>
  </p:normalViewPr>
  <p:slideViewPr>
    <p:cSldViewPr snapToGrid="0">
      <p:cViewPr varScale="1">
        <p:scale>
          <a:sx n="60" d="100"/>
          <a:sy n="60" d="100"/>
        </p:scale>
        <p:origin x="96" y="93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AC9C4-4AF5-443D-9C2F-3694FF846B39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0FA33-397E-4C4F-8508-6C063B864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004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우리는</a:t>
            </a:r>
            <a:r>
              <a:rPr lang="ko-KR" altLang="en-US" baseline="0" dirty="0" smtClean="0"/>
              <a:t> 이 넓은 땅에서 저기 </a:t>
            </a:r>
            <a:r>
              <a:rPr lang="ko-KR" altLang="en-US" baseline="0" dirty="0" err="1" smtClean="0"/>
              <a:t>조그만한</a:t>
            </a:r>
            <a:r>
              <a:rPr lang="ko-KR" altLang="en-US" baseline="0" dirty="0" smtClean="0"/>
              <a:t> 나라에 살고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답답한 마음 바다를 보면 쉬고 싶을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국내엔 멋진 바다가 없으니 해외로 빠져나</a:t>
            </a:r>
            <a:endParaRPr lang="en-US" altLang="ko-KR" baseline="0" dirty="0" smtClean="0"/>
          </a:p>
          <a:p>
            <a:r>
              <a:rPr lang="ko-KR" altLang="en-US" baseline="0" dirty="0" smtClean="0"/>
              <a:t>가는 사람들</a:t>
            </a:r>
            <a:r>
              <a:rPr lang="en-US" altLang="ko-KR" baseline="0" dirty="0" smtClean="0"/>
              <a:t>! </a:t>
            </a:r>
            <a:r>
              <a:rPr lang="ko-KR" altLang="en-US" baseline="0" dirty="0" smtClean="0"/>
              <a:t>하지만 국내에도 좋은 바다는 많습니다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0FA33-397E-4C4F-8508-6C063B86434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924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국내엔 그런 바다가 없을까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삼면이 바다인 우리나라인데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우리나라의 즐기기 좋은 바다는 </a:t>
            </a:r>
            <a:r>
              <a:rPr lang="ko-KR" altLang="en-US" baseline="0" dirty="0" err="1" smtClean="0"/>
              <a:t>어딜까에서</a:t>
            </a:r>
            <a:r>
              <a:rPr lang="ko-KR" altLang="en-US" baseline="0" dirty="0" smtClean="0"/>
              <a:t> 출발하게 되었습니다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0FA33-397E-4C4F-8508-6C063B86434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360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우리나라에서 해파리는 </a:t>
            </a:r>
            <a:r>
              <a:rPr lang="en-US" altLang="ko-KR" dirty="0" smtClean="0"/>
              <a:t>6</a:t>
            </a:r>
            <a:r>
              <a:rPr lang="ko-KR" altLang="en-US" dirty="0" smtClean="0"/>
              <a:t>월</a:t>
            </a:r>
            <a:r>
              <a:rPr lang="en-US" altLang="ko-KR" dirty="0" smtClean="0"/>
              <a:t>~9</a:t>
            </a:r>
            <a:r>
              <a:rPr lang="ko-KR" altLang="en-US" dirty="0" smtClean="0"/>
              <a:t>월에 자주 발견됨 </a:t>
            </a:r>
          </a:p>
          <a:p>
            <a:pPr lvl="1"/>
            <a:r>
              <a:rPr lang="ko-KR" altLang="en-US" dirty="0" smtClean="0"/>
              <a:t>매년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월</a:t>
            </a:r>
            <a:r>
              <a:rPr lang="en-US" altLang="ko-KR" dirty="0" smtClean="0"/>
              <a:t>~5</a:t>
            </a:r>
            <a:r>
              <a:rPr lang="ko-KR" altLang="en-US" dirty="0" smtClean="0"/>
              <a:t>월까지는 해파리 모니터링을 하지 않음</a:t>
            </a:r>
          </a:p>
          <a:p>
            <a:pPr lvl="1"/>
            <a:r>
              <a:rPr lang="ko-KR" altLang="en-US" dirty="0" smtClean="0"/>
              <a:t>해수욕장 개장 시기인 만큼 주의가 필요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0FA33-397E-4C4F-8508-6C063B86434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88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우리나라에서 해파리는 </a:t>
            </a:r>
            <a:r>
              <a:rPr lang="en-US" altLang="ko-KR" dirty="0" smtClean="0"/>
              <a:t>6</a:t>
            </a:r>
            <a:r>
              <a:rPr lang="ko-KR" altLang="en-US" dirty="0" smtClean="0"/>
              <a:t>월</a:t>
            </a:r>
            <a:r>
              <a:rPr lang="en-US" altLang="ko-KR" dirty="0" smtClean="0"/>
              <a:t>~9</a:t>
            </a:r>
            <a:r>
              <a:rPr lang="ko-KR" altLang="en-US" dirty="0" smtClean="0"/>
              <a:t>월에 자주 발견됨 </a:t>
            </a:r>
          </a:p>
          <a:p>
            <a:pPr lvl="1"/>
            <a:r>
              <a:rPr lang="ko-KR" altLang="en-US" dirty="0" smtClean="0"/>
              <a:t>매년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월</a:t>
            </a:r>
            <a:r>
              <a:rPr lang="en-US" altLang="ko-KR" dirty="0" smtClean="0"/>
              <a:t>~5</a:t>
            </a:r>
            <a:r>
              <a:rPr lang="ko-KR" altLang="en-US" dirty="0" smtClean="0"/>
              <a:t>월까지는 해파리 모니터링을 하지 않음</a:t>
            </a:r>
          </a:p>
          <a:p>
            <a:pPr lvl="1"/>
            <a:r>
              <a:rPr lang="ko-KR" altLang="en-US" dirty="0" smtClean="0"/>
              <a:t>해수욕장 개장 시기인 만큼 주의가 필요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0FA33-397E-4C4F-8508-6C063B86434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26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발견율</a:t>
            </a:r>
            <a:r>
              <a:rPr lang="ko-KR" altLang="en-US" dirty="0" smtClean="0"/>
              <a:t> 최상위인 해파리는 </a:t>
            </a:r>
            <a:r>
              <a:rPr lang="ko-KR" altLang="en-US" dirty="0" err="1" smtClean="0"/>
              <a:t>강독성인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노무라입깃해파리임</a:t>
            </a:r>
            <a:r>
              <a:rPr lang="ko-KR" altLang="en-US" dirty="0" smtClean="0"/>
              <a:t> </a:t>
            </a:r>
          </a:p>
          <a:p>
            <a:pPr lvl="1"/>
            <a:r>
              <a:rPr lang="ko-KR" altLang="en-US" dirty="0" smtClean="0"/>
              <a:t>노무라 입깃해파리는 매년 </a:t>
            </a:r>
            <a:r>
              <a:rPr lang="en-US" altLang="ko-KR" dirty="0" smtClean="0"/>
              <a:t>8</a:t>
            </a:r>
            <a:r>
              <a:rPr lang="ko-KR" altLang="en-US" dirty="0" smtClean="0"/>
              <a:t>월에 가장 많이 발견되며</a:t>
            </a:r>
            <a:r>
              <a:rPr lang="en-US" altLang="ko-KR" dirty="0" smtClean="0"/>
              <a:t>, 3</a:t>
            </a:r>
            <a:r>
              <a:rPr lang="ko-KR" altLang="en-US" dirty="0" smtClean="0"/>
              <a:t>년 간의 발견 추이</a:t>
            </a:r>
            <a:r>
              <a:rPr lang="en-US" altLang="ko-KR" dirty="0" smtClean="0"/>
              <a:t>(57.9%→51.0%→46.2%)</a:t>
            </a:r>
            <a:r>
              <a:rPr lang="ko-KR" altLang="en-US" dirty="0" smtClean="0"/>
              <a:t>는 감소하고 있음</a:t>
            </a:r>
          </a:p>
          <a:p>
            <a:pPr lvl="1"/>
            <a:r>
              <a:rPr lang="ko-KR" altLang="en-US" dirty="0" err="1" smtClean="0"/>
              <a:t>발견율</a:t>
            </a:r>
            <a:r>
              <a:rPr lang="ko-KR" altLang="en-US" dirty="0" smtClean="0"/>
              <a:t> 최상위 해파리가 </a:t>
            </a:r>
            <a:r>
              <a:rPr lang="ko-KR" altLang="en-US" dirty="0" err="1" smtClean="0"/>
              <a:t>강독성인</a:t>
            </a:r>
            <a:r>
              <a:rPr lang="ko-KR" altLang="en-US" dirty="0" smtClean="0"/>
              <a:t> 만큼 피해예방을 위해 지속적인 모니터링과 해파리 방지막과 같은 예방책이 필요</a:t>
            </a:r>
          </a:p>
          <a:p>
            <a:r>
              <a:rPr lang="ko-KR" altLang="en-US" dirty="0" err="1" smtClean="0"/>
              <a:t>발견율</a:t>
            </a:r>
            <a:r>
              <a:rPr lang="ko-KR" altLang="en-US" dirty="0" smtClean="0"/>
              <a:t> 차상위인 </a:t>
            </a:r>
            <a:r>
              <a:rPr lang="ko-KR" altLang="en-US" dirty="0" err="1" smtClean="0"/>
              <a:t>약독성인</a:t>
            </a:r>
            <a:r>
              <a:rPr lang="ko-KR" altLang="en-US" dirty="0" smtClean="0"/>
              <a:t> 보름달물해파리임 </a:t>
            </a:r>
          </a:p>
          <a:p>
            <a:pPr lvl="1"/>
            <a:r>
              <a:rPr lang="ko-KR" altLang="en-US" dirty="0" smtClean="0"/>
              <a:t>보름달물해파리는 매년 </a:t>
            </a:r>
            <a:r>
              <a:rPr lang="en-US" altLang="ko-KR" dirty="0" smtClean="0"/>
              <a:t>6-7</a:t>
            </a:r>
            <a:r>
              <a:rPr lang="ko-KR" altLang="en-US" dirty="0" smtClean="0"/>
              <a:t>월에 가장 많이 발견되며</a:t>
            </a:r>
            <a:r>
              <a:rPr lang="en-US" altLang="ko-KR" dirty="0" smtClean="0"/>
              <a:t>, 3</a:t>
            </a:r>
            <a:r>
              <a:rPr lang="ko-KR" altLang="en-US" dirty="0" smtClean="0"/>
              <a:t>년 간의 발견 추이</a:t>
            </a:r>
            <a:r>
              <a:rPr lang="en-US" altLang="ko-KR" dirty="0" smtClean="0"/>
              <a:t>(23.4% → 21.3% → 31.9%)</a:t>
            </a:r>
            <a:r>
              <a:rPr lang="ko-KR" altLang="en-US" dirty="0" smtClean="0"/>
              <a:t>는 증가하고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0FA33-397E-4C4F-8508-6C063B86434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90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우리나라에서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년 간 발견되는 </a:t>
            </a:r>
            <a:r>
              <a:rPr lang="ko-KR" altLang="en-US" dirty="0" err="1" smtClean="0"/>
              <a:t>강독성</a:t>
            </a:r>
            <a:r>
              <a:rPr lang="ko-KR" altLang="en-US" dirty="0" smtClean="0"/>
              <a:t> 해파리 상위 </a:t>
            </a:r>
            <a:r>
              <a:rPr lang="en-US" altLang="ko-KR" dirty="0" smtClean="0"/>
              <a:t>4</a:t>
            </a:r>
            <a:r>
              <a:rPr lang="ko-KR" altLang="en-US" dirty="0" smtClean="0"/>
              <a:t>종</a:t>
            </a:r>
            <a:r>
              <a:rPr lang="en-US" altLang="ko-KR" dirty="0" smtClean="0"/>
              <a:t>(</a:t>
            </a:r>
            <a:r>
              <a:rPr lang="ko-KR" altLang="en-US" dirty="0" smtClean="0"/>
              <a:t>노무라입깃해파리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유령해파리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두빛보름달해파리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커튼원양해파리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년 간 평균 </a:t>
            </a:r>
            <a:r>
              <a:rPr lang="ko-KR" altLang="en-US" dirty="0" err="1" smtClean="0"/>
              <a:t>발견율은</a:t>
            </a:r>
            <a:r>
              <a:rPr lang="ko-KR" altLang="en-US" dirty="0" smtClean="0"/>
              <a:t> 다음과 같음 </a:t>
            </a:r>
          </a:p>
          <a:p>
            <a:pPr lvl="2"/>
            <a:r>
              <a:rPr lang="ko-KR" altLang="en-US" dirty="0" smtClean="0"/>
              <a:t>노무라입깃해파리</a:t>
            </a:r>
            <a:r>
              <a:rPr lang="en-US" altLang="ko-KR" dirty="0" smtClean="0"/>
              <a:t>(34.8%), </a:t>
            </a:r>
            <a:r>
              <a:rPr lang="ko-KR" altLang="en-US" dirty="0" err="1" smtClean="0"/>
              <a:t>유령해파리</a:t>
            </a:r>
            <a:r>
              <a:rPr lang="en-US" altLang="ko-KR" dirty="0" smtClean="0"/>
              <a:t>(3.0%), </a:t>
            </a:r>
            <a:r>
              <a:rPr lang="ko-KR" altLang="en-US" dirty="0" smtClean="0"/>
              <a:t>두빛보름달해파리</a:t>
            </a:r>
            <a:r>
              <a:rPr lang="en-US" altLang="ko-KR" dirty="0" smtClean="0"/>
              <a:t>(2.1%), </a:t>
            </a:r>
            <a:r>
              <a:rPr lang="ko-KR" altLang="en-US" dirty="0" smtClean="0"/>
              <a:t>커튼원양해파리</a:t>
            </a:r>
            <a:r>
              <a:rPr lang="en-US" altLang="ko-KR" dirty="0" smtClean="0"/>
              <a:t>(1.9%)</a:t>
            </a:r>
          </a:p>
          <a:p>
            <a:pPr lvl="2"/>
            <a:r>
              <a:rPr lang="ko-KR" altLang="en-US" dirty="0" smtClean="0"/>
              <a:t>최상위 해파리 대비 다른 </a:t>
            </a:r>
            <a:r>
              <a:rPr lang="ko-KR" altLang="en-US" dirty="0" err="1" smtClean="0"/>
              <a:t>강독성</a:t>
            </a:r>
            <a:r>
              <a:rPr lang="ko-KR" altLang="en-US" dirty="0" smtClean="0"/>
              <a:t> 해파리의 </a:t>
            </a:r>
            <a:r>
              <a:rPr lang="ko-KR" altLang="en-US" dirty="0" err="1" smtClean="0"/>
              <a:t>발견율은</a:t>
            </a:r>
            <a:r>
              <a:rPr lang="ko-KR" altLang="en-US" dirty="0" smtClean="0"/>
              <a:t> 매우 미비하고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발견지역</a:t>
            </a:r>
            <a:r>
              <a:rPr lang="ko-KR" altLang="en-US" dirty="0" smtClean="0"/>
              <a:t> 역시 </a:t>
            </a:r>
            <a:r>
              <a:rPr lang="ko-KR" altLang="en-US" dirty="0" err="1" smtClean="0"/>
              <a:t>산발적임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0FA33-397E-4C4F-8508-6C063B86434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833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0FA33-397E-4C4F-8508-6C063B86434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431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B9D4-BA0B-466A-8AD4-D9932411D18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2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B9D4-BA0B-466A-8AD4-D9932411D18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77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B9D4-BA0B-466A-8AD4-D9932411D18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34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B9D4-BA0B-466A-8AD4-D9932411D18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3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B9D4-BA0B-466A-8AD4-D9932411D18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644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B9D4-BA0B-466A-8AD4-D9932411D18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297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B9D4-BA0B-466A-8AD4-D9932411D18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935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B9D4-BA0B-466A-8AD4-D9932411D18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75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B9D4-BA0B-466A-8AD4-D9932411D18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01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B9D4-BA0B-466A-8AD4-D9932411D18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008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B9D4-BA0B-466A-8AD4-D9932411D18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82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BB9D4-BA0B-466A-8AD4-D9932411D18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47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maps.com/resources/svg-maps" TargetMode="External"/><Relationship Id="rId2" Type="http://schemas.openxmlformats.org/officeDocument/2006/relationships/hyperlink" Target="https://www.jjan.kr/article/20110808406811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68ABE74-3EA3-F8C5-9DCC-6545AFCB7E89}"/>
              </a:ext>
            </a:extLst>
          </p:cNvPr>
          <p:cNvGrpSpPr/>
          <p:nvPr/>
        </p:nvGrpSpPr>
        <p:grpSpPr>
          <a:xfrm>
            <a:off x="4445325" y="550703"/>
            <a:ext cx="3330377" cy="3189516"/>
            <a:chOff x="3973795" y="1022198"/>
            <a:chExt cx="3954724" cy="3787456"/>
          </a:xfrm>
          <a:solidFill>
            <a:srgbClr val="0F429D">
              <a:alpha val="55000"/>
            </a:srgbClr>
          </a:solidFill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309504-434E-D818-4B9A-FD3FC2CC8B3E}"/>
                </a:ext>
              </a:extLst>
            </p:cNvPr>
            <p:cNvSpPr/>
            <p:nvPr/>
          </p:nvSpPr>
          <p:spPr>
            <a:xfrm>
              <a:off x="4267443" y="1148578"/>
              <a:ext cx="3661076" cy="3661076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F429D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FAF40B9-D1CD-DE98-AE64-170F833864BE}"/>
                </a:ext>
              </a:extLst>
            </p:cNvPr>
            <p:cNvSpPr/>
            <p:nvPr/>
          </p:nvSpPr>
          <p:spPr>
            <a:xfrm>
              <a:off x="3973795" y="1022198"/>
              <a:ext cx="3661076" cy="3661076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>
                <a:solidFill>
                  <a:srgbClr val="0F429D"/>
                </a:solidFill>
              </a:endParaRPr>
            </a:p>
            <a:p>
              <a:pPr algn="ctr"/>
              <a:endParaRPr lang="ko-KR" altLang="en-US" dirty="0">
                <a:solidFill>
                  <a:srgbClr val="0F429D"/>
                </a:solidFill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DF2332-048F-7519-3CD8-AADACE4D9D0E}"/>
              </a:ext>
            </a:extLst>
          </p:cNvPr>
          <p:cNvCxnSpPr/>
          <p:nvPr/>
        </p:nvCxnSpPr>
        <p:spPr>
          <a:xfrm>
            <a:off x="5445158" y="4479646"/>
            <a:ext cx="129354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63FC83-C082-4123-F914-6A11AB2FC511}"/>
              </a:ext>
            </a:extLst>
          </p:cNvPr>
          <p:cNvSpPr txBox="1"/>
          <p:nvPr/>
        </p:nvSpPr>
        <p:spPr>
          <a:xfrm>
            <a:off x="3547389" y="4824375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mtClean="0">
                <a:solidFill>
                  <a:schemeClr val="bg1"/>
                </a:solidFill>
              </a:rPr>
              <a:t>즐기기 좋은 바다 </a:t>
            </a:r>
            <a:r>
              <a:rPr lang="en-US" altLang="ko-KR" sz="3200" b="1" smtClean="0">
                <a:solidFill>
                  <a:schemeClr val="bg1"/>
                </a:solidFill>
              </a:rPr>
              <a:t>: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9269136" y="5812491"/>
            <a:ext cx="2742502" cy="339761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b="1" dirty="0" smtClean="0"/>
              <a:t>5</a:t>
            </a:r>
            <a:r>
              <a:rPr lang="ko-KR" altLang="en-US" b="1" dirty="0" smtClean="0"/>
              <a:t>조</a:t>
            </a:r>
            <a:r>
              <a:rPr lang="en-US" altLang="ko-KR" b="1" dirty="0" smtClean="0"/>
              <a:t>(BIG OH</a:t>
            </a:r>
            <a:r>
              <a:rPr lang="ko-KR" altLang="en-US" b="1" dirty="0" smtClean="0"/>
              <a:t>조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7110098" y="6085591"/>
            <a:ext cx="5025013" cy="516359"/>
          </a:xfrm>
          <a:prstGeom prst="rect">
            <a:avLst/>
          </a:prstGeom>
          <a:solidFill>
            <a:srgbClr val="0F429D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박성호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이경민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정지은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최예진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황종민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727885" y="2678353"/>
            <a:ext cx="72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海 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39294" y="1611473"/>
            <a:ext cx="5052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</a:rPr>
              <a:t>해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r>
              <a:rPr lang="ko-KR" altLang="en-US" sz="2500" dirty="0">
                <a:solidFill>
                  <a:schemeClr val="bg1"/>
                </a:solidFill>
              </a:rPr>
              <a:t>행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962451" y="5379137"/>
            <a:ext cx="22589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해 행 </a:t>
            </a:r>
            <a:r>
              <a:rPr lang="en-US" altLang="ko-KR" sz="2500" b="1" dirty="0">
                <a:solidFill>
                  <a:schemeClr val="bg1"/>
                </a:solidFill>
              </a:rPr>
              <a:t>( </a:t>
            </a:r>
            <a:r>
              <a:rPr lang="ko-KR" altLang="en-US" sz="2500" b="1" dirty="0">
                <a:solidFill>
                  <a:schemeClr val="bg1"/>
                </a:solidFill>
              </a:rPr>
              <a:t>海 幸 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062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염 분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8"/>
          <a:stretch/>
        </p:blipFill>
        <p:spPr>
          <a:xfrm>
            <a:off x="0" y="1183145"/>
            <a:ext cx="8088778" cy="57212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119571" y="2213858"/>
            <a:ext cx="54373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여름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2698040" y="4750581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여름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강수량</a:t>
            </a:r>
            <a:endParaRPr lang="en-US" altLang="ko-KR" dirty="0" smtClean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1" r="23645"/>
          <a:stretch/>
        </p:blipFill>
        <p:spPr>
          <a:xfrm>
            <a:off x="8088778" y="1220422"/>
            <a:ext cx="3954025" cy="390109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247229" y="2199110"/>
            <a:ext cx="54373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여름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983501" y="2220261"/>
            <a:ext cx="54373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여름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8088778" y="5296139"/>
            <a:ext cx="3754209" cy="1209368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동 고 서 저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서해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담수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 해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라페루즈해협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수심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깊이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서해 </a:t>
            </a:r>
            <a:r>
              <a:rPr lang="en-US" altLang="ko-KR" dirty="0" smtClean="0"/>
              <a:t>&lt;&lt; </a:t>
            </a:r>
            <a:r>
              <a:rPr lang="ko-KR" altLang="en-US" dirty="0" smtClean="0"/>
              <a:t>동해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730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 파 리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4" y="1216598"/>
            <a:ext cx="6576630" cy="3292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09" y="1216598"/>
            <a:ext cx="6660457" cy="42828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629" y="5930956"/>
            <a:ext cx="7211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1. 2021.5.21</a:t>
            </a:r>
            <a:r>
              <a:rPr lang="ko-KR" altLang="en-US" dirty="0" smtClean="0"/>
              <a:t>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기준으로 지역 </a:t>
            </a:r>
            <a:r>
              <a:rPr lang="ko-KR" altLang="en-US" dirty="0" err="1" smtClean="0"/>
              <a:t>구분자</a:t>
            </a:r>
            <a:r>
              <a:rPr lang="ko-KR" altLang="en-US" dirty="0" smtClean="0"/>
              <a:t> 표시가 바뀜</a:t>
            </a:r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체크된 곳처럼 </a:t>
            </a:r>
            <a:r>
              <a:rPr lang="ko-KR" altLang="en-US" dirty="0" err="1" smtClean="0"/>
              <a:t>해당줄이</a:t>
            </a:r>
            <a:r>
              <a:rPr lang="ko-KR" altLang="en-US" dirty="0" smtClean="0"/>
              <a:t> 길면 새로운 행 </a:t>
            </a:r>
            <a:r>
              <a:rPr lang="en-US" altLang="ko-KR" dirty="0" smtClean="0"/>
              <a:t>‘-’</a:t>
            </a:r>
            <a:r>
              <a:rPr lang="ko-KR" altLang="en-US" dirty="0" smtClean="0"/>
              <a:t>로 들어감</a:t>
            </a:r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436" y="1047373"/>
            <a:ext cx="39243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0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 파 리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6" name="그림 2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066"/>
            <a:ext cx="12192000" cy="594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 파 리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발견율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99A97F-C2B5-7E4E-77CD-558DF4AC5EDF}"/>
              </a:ext>
            </a:extLst>
          </p:cNvPr>
          <p:cNvSpPr/>
          <p:nvPr/>
        </p:nvSpPr>
        <p:spPr>
          <a:xfrm>
            <a:off x="160451" y="1357997"/>
            <a:ext cx="5821747" cy="52973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613DB7-A91F-D963-F578-B1C790A40E6C}"/>
              </a:ext>
            </a:extLst>
          </p:cNvPr>
          <p:cNvSpPr/>
          <p:nvPr/>
        </p:nvSpPr>
        <p:spPr>
          <a:xfrm>
            <a:off x="6127991" y="1357997"/>
            <a:ext cx="5935715" cy="52973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01770" y="1512786"/>
            <a:ext cx="5739107" cy="4987791"/>
            <a:chOff x="6248399" y="1437944"/>
            <a:chExt cx="5739107" cy="4987791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772DB56-0066-24D7-5F84-A4E30745A562}"/>
                </a:ext>
              </a:extLst>
            </p:cNvPr>
            <p:cNvSpPr/>
            <p:nvPr/>
          </p:nvSpPr>
          <p:spPr>
            <a:xfrm>
              <a:off x="6385559" y="1437944"/>
              <a:ext cx="1783081" cy="5390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8E62C39F-F80D-4844-BEBB-72A5BA9D8470}"/>
                </a:ext>
              </a:extLst>
            </p:cNvPr>
            <p:cNvSpPr txBox="1"/>
            <p:nvPr/>
          </p:nvSpPr>
          <p:spPr>
            <a:xfrm>
              <a:off x="6400229" y="1468425"/>
              <a:ext cx="1640193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1. </a:t>
              </a:r>
              <a:r>
                <a:rPr lang="ko-KR" altLang="en-US" sz="25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강 독성</a:t>
              </a:r>
              <a:endParaRPr lang="ko-KR" altLang="en-US" sz="25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399" y="2083680"/>
              <a:ext cx="5739107" cy="4342055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185570" y="1471608"/>
            <a:ext cx="5745547" cy="5028969"/>
            <a:chOff x="206171" y="1396766"/>
            <a:chExt cx="5745547" cy="502896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804C5DE-C7A1-3678-664D-232EC2382EA7}"/>
                </a:ext>
              </a:extLst>
            </p:cNvPr>
            <p:cNvSpPr/>
            <p:nvPr/>
          </p:nvSpPr>
          <p:spPr>
            <a:xfrm>
              <a:off x="389052" y="1396766"/>
              <a:ext cx="1843874" cy="53864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 smtClean="0"/>
                <a:t>00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1A7F89-9FD3-C82B-0957-F5FE8AF3EE23}"/>
                </a:ext>
              </a:extLst>
            </p:cNvPr>
            <p:cNvSpPr txBox="1"/>
            <p:nvPr/>
          </p:nvSpPr>
          <p:spPr>
            <a:xfrm>
              <a:off x="399877" y="1427875"/>
              <a:ext cx="1640193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2. </a:t>
              </a:r>
              <a:r>
                <a:rPr lang="ko-KR" altLang="en-US" sz="25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약 독성</a:t>
              </a:r>
              <a:endParaRPr lang="ko-KR" altLang="en-US" sz="25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171" y="2083680"/>
              <a:ext cx="5745547" cy="4342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95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51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 파 리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강 독 성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99A97F-C2B5-7E4E-77CD-558DF4AC5EDF}"/>
              </a:ext>
            </a:extLst>
          </p:cNvPr>
          <p:cNvSpPr/>
          <p:nvPr/>
        </p:nvSpPr>
        <p:spPr>
          <a:xfrm>
            <a:off x="160451" y="1149693"/>
            <a:ext cx="11787709" cy="55056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853" y="2017309"/>
            <a:ext cx="6025667" cy="45472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1779881"/>
            <a:ext cx="6229296" cy="47009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73" y="1557763"/>
            <a:ext cx="6320709" cy="48147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9" y="1357997"/>
            <a:ext cx="6105577" cy="46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0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584C5B-E4DA-B35D-4E56-DEBC06B0B42B}"/>
              </a:ext>
            </a:extLst>
          </p:cNvPr>
          <p:cNvSpPr>
            <a:spLocks/>
          </p:cNvSpPr>
          <p:nvPr/>
        </p:nvSpPr>
        <p:spPr>
          <a:xfrm>
            <a:off x="1059958" y="1519336"/>
            <a:ext cx="5040000" cy="2268000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06E019-9D85-85F6-CFED-4A1F236EC7A0}"/>
              </a:ext>
            </a:extLst>
          </p:cNvPr>
          <p:cNvSpPr>
            <a:spLocks/>
          </p:cNvSpPr>
          <p:nvPr/>
        </p:nvSpPr>
        <p:spPr>
          <a:xfrm>
            <a:off x="6095999" y="1519336"/>
            <a:ext cx="5040000" cy="2268000"/>
          </a:xfrm>
          <a:prstGeom prst="rect">
            <a:avLst/>
          </a:prstGeom>
          <a:solidFill>
            <a:srgbClr val="F3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12BF15-EA14-CC69-FEAF-6F58DEB05CF7}"/>
              </a:ext>
            </a:extLst>
          </p:cNvPr>
          <p:cNvSpPr>
            <a:spLocks/>
          </p:cNvSpPr>
          <p:nvPr/>
        </p:nvSpPr>
        <p:spPr>
          <a:xfrm>
            <a:off x="1059959" y="3786428"/>
            <a:ext cx="5040000" cy="2268000"/>
          </a:xfrm>
          <a:prstGeom prst="rect">
            <a:avLst/>
          </a:prstGeom>
          <a:solidFill>
            <a:srgbClr val="00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4A6E4A-69E5-CE36-D451-07076E3F5AE6}"/>
              </a:ext>
            </a:extLst>
          </p:cNvPr>
          <p:cNvSpPr>
            <a:spLocks/>
          </p:cNvSpPr>
          <p:nvPr/>
        </p:nvSpPr>
        <p:spPr>
          <a:xfrm>
            <a:off x="6098139" y="3786428"/>
            <a:ext cx="5040000" cy="22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7AB0AE-55BF-50A0-803B-6403D377F954}"/>
              </a:ext>
            </a:extLst>
          </p:cNvPr>
          <p:cNvGrpSpPr/>
          <p:nvPr/>
        </p:nvGrpSpPr>
        <p:grpSpPr>
          <a:xfrm>
            <a:off x="5124058" y="3136497"/>
            <a:ext cx="800219" cy="482600"/>
            <a:chOff x="5372538" y="3069708"/>
            <a:chExt cx="493500" cy="4826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D940672-2621-3F3D-EB13-2577617EF452}"/>
                </a:ext>
              </a:extLst>
            </p:cNvPr>
            <p:cNvSpPr/>
            <p:nvPr/>
          </p:nvSpPr>
          <p:spPr>
            <a:xfrm>
              <a:off x="5379139" y="3069708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79478D-0CEB-A426-3715-FD970A5C376B}"/>
                </a:ext>
              </a:extLst>
            </p:cNvPr>
            <p:cNvSpPr txBox="1"/>
            <p:nvPr/>
          </p:nvSpPr>
          <p:spPr>
            <a:xfrm>
              <a:off x="5372538" y="3080175"/>
              <a:ext cx="4935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안전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06FA6F-A790-EFE7-802B-8C05140BF0E6}"/>
              </a:ext>
            </a:extLst>
          </p:cNvPr>
          <p:cNvSpPr/>
          <p:nvPr/>
        </p:nvSpPr>
        <p:spPr>
          <a:xfrm>
            <a:off x="6270758" y="3136496"/>
            <a:ext cx="715258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A9FC7-F229-8A0B-F28A-C283817A585C}"/>
              </a:ext>
            </a:extLst>
          </p:cNvPr>
          <p:cNvSpPr txBox="1">
            <a:spLocks/>
          </p:cNvSpPr>
          <p:nvPr/>
        </p:nvSpPr>
        <p:spPr>
          <a:xfrm>
            <a:off x="6228277" y="3162438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B2305-DCBE-0FBB-93C1-ADF8257392EC}"/>
              </a:ext>
            </a:extLst>
          </p:cNvPr>
          <p:cNvSpPr txBox="1"/>
          <p:nvPr/>
        </p:nvSpPr>
        <p:spPr>
          <a:xfrm>
            <a:off x="5111446" y="3991592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E75BF1-90E4-D17B-924B-0473A7982168}"/>
              </a:ext>
            </a:extLst>
          </p:cNvPr>
          <p:cNvSpPr txBox="1"/>
          <p:nvPr/>
        </p:nvSpPr>
        <p:spPr>
          <a:xfrm>
            <a:off x="1312409" y="1811639"/>
            <a:ext cx="308947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염분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해파리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파고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70B8DA-289E-992D-72E2-DBCBF1D96599}"/>
              </a:ext>
            </a:extLst>
          </p:cNvPr>
          <p:cNvSpPr txBox="1"/>
          <p:nvPr/>
        </p:nvSpPr>
        <p:spPr>
          <a:xfrm>
            <a:off x="7889359" y="1811639"/>
            <a:ext cx="29546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기온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풍속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하늘 상태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일출 일몰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86BB5D-9964-6C07-3EE8-105C2D1DD2FD}"/>
              </a:ext>
            </a:extLst>
          </p:cNvPr>
          <p:cNvSpPr txBox="1"/>
          <p:nvPr/>
        </p:nvSpPr>
        <p:spPr>
          <a:xfrm>
            <a:off x="1312409" y="4032764"/>
            <a:ext cx="308947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대기정체지수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자외선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체감온도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2C9A47-31B3-AA4A-120F-6FB4BA67E449}"/>
              </a:ext>
            </a:extLst>
          </p:cNvPr>
          <p:cNvSpPr txBox="1"/>
          <p:nvPr/>
        </p:nvSpPr>
        <p:spPr>
          <a:xfrm>
            <a:off x="8346559" y="4030619"/>
            <a:ext cx="24974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투명도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 smtClean="0">
                <a:solidFill>
                  <a:schemeClr val="bg1"/>
                </a:solidFill>
                <a:latin typeface="+mn-ea"/>
              </a:rPr>
              <a:t>수질등급</a:t>
            </a: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해수욕장 서비스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06FA6F-A790-EFE7-802B-8C05140BF0E6}"/>
              </a:ext>
            </a:extLst>
          </p:cNvPr>
          <p:cNvSpPr/>
          <p:nvPr/>
        </p:nvSpPr>
        <p:spPr>
          <a:xfrm>
            <a:off x="6252122" y="3965650"/>
            <a:ext cx="715258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FA9FC7-F229-8A0B-F28A-C283817A585C}"/>
              </a:ext>
            </a:extLst>
          </p:cNvPr>
          <p:cNvSpPr txBox="1">
            <a:spLocks/>
          </p:cNvSpPr>
          <p:nvPr/>
        </p:nvSpPr>
        <p:spPr>
          <a:xfrm>
            <a:off x="6209641" y="3991592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88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258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체 감 온 도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611" y="2994191"/>
            <a:ext cx="3082605" cy="330587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38" y="1337739"/>
            <a:ext cx="5910255" cy="116668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37" y="2665947"/>
            <a:ext cx="3127237" cy="40264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29" y="5055670"/>
            <a:ext cx="4974522" cy="163667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29" y="1337739"/>
            <a:ext cx="4768733" cy="3639296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7795225" y="2677726"/>
            <a:ext cx="1127569" cy="358609"/>
          </a:xfrm>
          <a:prstGeom prst="rect">
            <a:avLst/>
          </a:prstGeom>
          <a:solidFill>
            <a:srgbClr val="AAD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실시간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10970647" y="3043486"/>
            <a:ext cx="1127569" cy="358609"/>
          </a:xfrm>
          <a:prstGeom prst="rect">
            <a:avLst/>
          </a:prstGeom>
          <a:solidFill>
            <a:srgbClr val="AAD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예 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370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813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 외 선 지 수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9" y="1337739"/>
            <a:ext cx="4935623" cy="370058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38" y="1337739"/>
            <a:ext cx="5910255" cy="1166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2504426"/>
            <a:ext cx="3429000" cy="42608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9" y="5044284"/>
            <a:ext cx="5253829" cy="171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3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368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 기 정 체 지 수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" y="975066"/>
            <a:ext cx="5284847" cy="32311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" y="4280509"/>
            <a:ext cx="5284847" cy="25100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792" y="516717"/>
            <a:ext cx="5984963" cy="18912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861" y="2422714"/>
            <a:ext cx="3621699" cy="431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584C5B-E4DA-B35D-4E56-DEBC06B0B42B}"/>
              </a:ext>
            </a:extLst>
          </p:cNvPr>
          <p:cNvSpPr>
            <a:spLocks/>
          </p:cNvSpPr>
          <p:nvPr/>
        </p:nvSpPr>
        <p:spPr>
          <a:xfrm>
            <a:off x="1059958" y="1519336"/>
            <a:ext cx="5040000" cy="2268000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06E019-9D85-85F6-CFED-4A1F236EC7A0}"/>
              </a:ext>
            </a:extLst>
          </p:cNvPr>
          <p:cNvSpPr>
            <a:spLocks/>
          </p:cNvSpPr>
          <p:nvPr/>
        </p:nvSpPr>
        <p:spPr>
          <a:xfrm>
            <a:off x="6095999" y="1519336"/>
            <a:ext cx="5040000" cy="2268000"/>
          </a:xfrm>
          <a:prstGeom prst="rect">
            <a:avLst/>
          </a:prstGeom>
          <a:solidFill>
            <a:srgbClr val="F3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12BF15-EA14-CC69-FEAF-6F58DEB05CF7}"/>
              </a:ext>
            </a:extLst>
          </p:cNvPr>
          <p:cNvSpPr>
            <a:spLocks/>
          </p:cNvSpPr>
          <p:nvPr/>
        </p:nvSpPr>
        <p:spPr>
          <a:xfrm>
            <a:off x="1059959" y="3786428"/>
            <a:ext cx="5040000" cy="2268000"/>
          </a:xfrm>
          <a:prstGeom prst="rect">
            <a:avLst/>
          </a:prstGeom>
          <a:solidFill>
            <a:srgbClr val="00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4A6E4A-69E5-CE36-D451-07076E3F5AE6}"/>
              </a:ext>
            </a:extLst>
          </p:cNvPr>
          <p:cNvSpPr>
            <a:spLocks/>
          </p:cNvSpPr>
          <p:nvPr/>
        </p:nvSpPr>
        <p:spPr>
          <a:xfrm>
            <a:off x="6098139" y="3786428"/>
            <a:ext cx="5040000" cy="22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7AB0AE-55BF-50A0-803B-6403D377F954}"/>
              </a:ext>
            </a:extLst>
          </p:cNvPr>
          <p:cNvGrpSpPr/>
          <p:nvPr/>
        </p:nvGrpSpPr>
        <p:grpSpPr>
          <a:xfrm>
            <a:off x="5124058" y="3136497"/>
            <a:ext cx="800219" cy="482600"/>
            <a:chOff x="5372538" y="3069708"/>
            <a:chExt cx="493500" cy="4826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D940672-2621-3F3D-EB13-2577617EF452}"/>
                </a:ext>
              </a:extLst>
            </p:cNvPr>
            <p:cNvSpPr/>
            <p:nvPr/>
          </p:nvSpPr>
          <p:spPr>
            <a:xfrm>
              <a:off x="5379139" y="3069708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79478D-0CEB-A426-3715-FD970A5C376B}"/>
                </a:ext>
              </a:extLst>
            </p:cNvPr>
            <p:cNvSpPr txBox="1"/>
            <p:nvPr/>
          </p:nvSpPr>
          <p:spPr>
            <a:xfrm>
              <a:off x="5372538" y="3080175"/>
              <a:ext cx="4935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안전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06FA6F-A790-EFE7-802B-8C05140BF0E6}"/>
              </a:ext>
            </a:extLst>
          </p:cNvPr>
          <p:cNvSpPr/>
          <p:nvPr/>
        </p:nvSpPr>
        <p:spPr>
          <a:xfrm>
            <a:off x="6270758" y="3136496"/>
            <a:ext cx="715258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A9FC7-F229-8A0B-F28A-C283817A585C}"/>
              </a:ext>
            </a:extLst>
          </p:cNvPr>
          <p:cNvSpPr txBox="1">
            <a:spLocks/>
          </p:cNvSpPr>
          <p:nvPr/>
        </p:nvSpPr>
        <p:spPr>
          <a:xfrm>
            <a:off x="6228277" y="3162438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B2305-DCBE-0FBB-93C1-ADF8257392EC}"/>
              </a:ext>
            </a:extLst>
          </p:cNvPr>
          <p:cNvSpPr txBox="1"/>
          <p:nvPr/>
        </p:nvSpPr>
        <p:spPr>
          <a:xfrm>
            <a:off x="5111446" y="3991592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E75BF1-90E4-D17B-924B-0473A7982168}"/>
              </a:ext>
            </a:extLst>
          </p:cNvPr>
          <p:cNvSpPr txBox="1"/>
          <p:nvPr/>
        </p:nvSpPr>
        <p:spPr>
          <a:xfrm>
            <a:off x="1312409" y="1811639"/>
            <a:ext cx="308947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염분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해파리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파고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70B8DA-289E-992D-72E2-DBCBF1D96599}"/>
              </a:ext>
            </a:extLst>
          </p:cNvPr>
          <p:cNvSpPr txBox="1"/>
          <p:nvPr/>
        </p:nvSpPr>
        <p:spPr>
          <a:xfrm>
            <a:off x="7889359" y="1811639"/>
            <a:ext cx="29546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기온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풍속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하늘상태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일출일몰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86BB5D-9964-6C07-3EE8-105C2D1DD2FD}"/>
              </a:ext>
            </a:extLst>
          </p:cNvPr>
          <p:cNvSpPr txBox="1"/>
          <p:nvPr/>
        </p:nvSpPr>
        <p:spPr>
          <a:xfrm>
            <a:off x="1312409" y="4032764"/>
            <a:ext cx="308947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대기정체지수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자외선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체감온도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2C9A47-31B3-AA4A-120F-6FB4BA67E449}"/>
              </a:ext>
            </a:extLst>
          </p:cNvPr>
          <p:cNvSpPr txBox="1"/>
          <p:nvPr/>
        </p:nvSpPr>
        <p:spPr>
          <a:xfrm>
            <a:off x="8346559" y="4030619"/>
            <a:ext cx="2497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투명도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하늘 상태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 smtClean="0">
                <a:solidFill>
                  <a:schemeClr val="bg1"/>
                </a:solidFill>
                <a:latin typeface="+mn-ea"/>
              </a:rPr>
              <a:t>수질등급</a:t>
            </a: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해수욕장 서비스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06FA6F-A790-EFE7-802B-8C05140BF0E6}"/>
              </a:ext>
            </a:extLst>
          </p:cNvPr>
          <p:cNvSpPr/>
          <p:nvPr/>
        </p:nvSpPr>
        <p:spPr>
          <a:xfrm>
            <a:off x="6252122" y="3965650"/>
            <a:ext cx="715258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FA9FC7-F229-8A0B-F28A-C283817A585C}"/>
              </a:ext>
            </a:extLst>
          </p:cNvPr>
          <p:cNvSpPr txBox="1">
            <a:spLocks/>
          </p:cNvSpPr>
          <p:nvPr/>
        </p:nvSpPr>
        <p:spPr>
          <a:xfrm>
            <a:off x="6209641" y="3991592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93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&gt;&gt;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730A04-DE3B-801B-067A-0A749F1ABE86}"/>
              </a:ext>
            </a:extLst>
          </p:cNvPr>
          <p:cNvSpPr txBox="1"/>
          <p:nvPr/>
        </p:nvSpPr>
        <p:spPr>
          <a:xfrm>
            <a:off x="987698" y="423744"/>
            <a:ext cx="3578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Table of contents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D2F9E0-0DA1-C41D-002E-838EB6896537}"/>
              </a:ext>
            </a:extLst>
          </p:cNvPr>
          <p:cNvSpPr txBox="1"/>
          <p:nvPr/>
        </p:nvSpPr>
        <p:spPr>
          <a:xfrm>
            <a:off x="1365917" y="1593439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7CAD06-A827-FDD3-87F2-CD1E8DC148CF}"/>
              </a:ext>
            </a:extLst>
          </p:cNvPr>
          <p:cNvSpPr txBox="1"/>
          <p:nvPr/>
        </p:nvSpPr>
        <p:spPr>
          <a:xfrm>
            <a:off x="2834162" y="1685772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서론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1676F5-3CC8-E89D-FFD9-6521A3CCD591}"/>
              </a:ext>
            </a:extLst>
          </p:cNvPr>
          <p:cNvSpPr txBox="1"/>
          <p:nvPr/>
        </p:nvSpPr>
        <p:spPr>
          <a:xfrm>
            <a:off x="1365917" y="2605521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C3592B-203B-2957-512B-BD0274291E8A}"/>
              </a:ext>
            </a:extLst>
          </p:cNvPr>
          <p:cNvSpPr txBox="1"/>
          <p:nvPr/>
        </p:nvSpPr>
        <p:spPr>
          <a:xfrm>
            <a:off x="2834162" y="2697854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본론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803813-2F39-F774-B6BF-6775C77AF2E3}"/>
              </a:ext>
            </a:extLst>
          </p:cNvPr>
          <p:cNvSpPr txBox="1"/>
          <p:nvPr/>
        </p:nvSpPr>
        <p:spPr>
          <a:xfrm>
            <a:off x="1365917" y="3617603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EE2C22-3613-A6B6-A88F-456DEA907446}"/>
              </a:ext>
            </a:extLst>
          </p:cNvPr>
          <p:cNvSpPr txBox="1"/>
          <p:nvPr/>
        </p:nvSpPr>
        <p:spPr>
          <a:xfrm>
            <a:off x="2834162" y="3709936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결론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CAE19A-94CD-005E-B8CF-7236DE00C2D5}"/>
              </a:ext>
            </a:extLst>
          </p:cNvPr>
          <p:cNvSpPr txBox="1"/>
          <p:nvPr/>
        </p:nvSpPr>
        <p:spPr>
          <a:xfrm>
            <a:off x="1365917" y="4629685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4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8D5D80-326C-E5ED-0E91-990D8748579D}"/>
              </a:ext>
            </a:extLst>
          </p:cNvPr>
          <p:cNvSpPr txBox="1"/>
          <p:nvPr/>
        </p:nvSpPr>
        <p:spPr>
          <a:xfrm>
            <a:off x="2834162" y="4722018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질문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CAE19A-94CD-005E-B8CF-7236DE00C2D5}"/>
              </a:ext>
            </a:extLst>
          </p:cNvPr>
          <p:cNvSpPr txBox="1"/>
          <p:nvPr/>
        </p:nvSpPr>
        <p:spPr>
          <a:xfrm>
            <a:off x="1365917" y="5641767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5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8D5D80-326C-E5ED-0E91-990D8748579D}"/>
              </a:ext>
            </a:extLst>
          </p:cNvPr>
          <p:cNvSpPr txBox="1"/>
          <p:nvPr/>
        </p:nvSpPr>
        <p:spPr>
          <a:xfrm>
            <a:off x="2834162" y="5734100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출처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98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 온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림 17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63" y="1418877"/>
            <a:ext cx="3960000" cy="504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3" r="20595"/>
          <a:stretch/>
        </p:blipFill>
        <p:spPr>
          <a:xfrm>
            <a:off x="4527755" y="1418877"/>
            <a:ext cx="3982064" cy="514608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676584" y="1418877"/>
            <a:ext cx="3048383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/>
              <a:t>해 수 욕</a:t>
            </a:r>
            <a:endParaRPr lang="en-US" altLang="ko-KR" sz="250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어른 </a:t>
            </a:r>
            <a:r>
              <a:rPr lang="en-US" altLang="ko-KR" dirty="0" smtClean="0"/>
              <a:t>: 23°↑ </a:t>
            </a:r>
            <a:r>
              <a:rPr lang="ko-KR" altLang="en-US" dirty="0" smtClean="0"/>
              <a:t>최적</a:t>
            </a:r>
            <a:endParaRPr lang="en-US" altLang="ko-KR" dirty="0"/>
          </a:p>
          <a:p>
            <a:r>
              <a:rPr lang="ko-KR" altLang="en-US" dirty="0" smtClean="0"/>
              <a:t>어린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25°↑ </a:t>
            </a:r>
            <a:r>
              <a:rPr lang="ko-KR" altLang="en-US" dirty="0" smtClean="0"/>
              <a:t>최적</a:t>
            </a:r>
            <a:endParaRPr lang="en-US" altLang="ko-KR" dirty="0" smtClean="0"/>
          </a:p>
          <a:p>
            <a:r>
              <a:rPr lang="ko-KR" altLang="en-US" dirty="0" smtClean="0"/>
              <a:t>자제 </a:t>
            </a:r>
            <a:r>
              <a:rPr lang="en-US" altLang="ko-KR" dirty="0" smtClean="0"/>
              <a:t>: 21°</a:t>
            </a:r>
            <a:r>
              <a:rPr lang="ko-KR" altLang="en-US" dirty="0" smtClean="0"/>
              <a:t> ↓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8710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077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기온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풍속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99A97F-C2B5-7E4E-77CD-558DF4AC5EDF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A7F89-9FD3-C82B-0957-F5FE8AF3EE23}"/>
              </a:ext>
            </a:extLst>
          </p:cNvPr>
          <p:cNvSpPr txBox="1"/>
          <p:nvPr/>
        </p:nvSpPr>
        <p:spPr>
          <a:xfrm>
            <a:off x="619748" y="1397834"/>
            <a:ext cx="697627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기온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613DB7-A91F-D963-F578-B1C790A40E6C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E62C39F-F80D-4844-BEBB-72A5BA9D8470}"/>
              </a:ext>
            </a:extLst>
          </p:cNvPr>
          <p:cNvSpPr txBox="1"/>
          <p:nvPr/>
        </p:nvSpPr>
        <p:spPr>
          <a:xfrm>
            <a:off x="6666270" y="1395735"/>
            <a:ext cx="697627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풍속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16" name="그림 215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719" y="1471119"/>
            <a:ext cx="3600000" cy="4680000"/>
          </a:xfrm>
          <a:prstGeom prst="rect">
            <a:avLst/>
          </a:prstGeom>
        </p:spPr>
      </p:pic>
      <p:pic>
        <p:nvPicPr>
          <p:cNvPr id="217" name="그림 216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58" y="1471119"/>
            <a:ext cx="3600000" cy="4680000"/>
          </a:xfrm>
          <a:prstGeom prst="rect">
            <a:avLst/>
          </a:prstGeom>
        </p:spPr>
      </p:pic>
      <p:pic>
        <p:nvPicPr>
          <p:cNvPr id="219" name="그림 2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975" y="3722566"/>
            <a:ext cx="1919016" cy="24520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08" y="3722566"/>
            <a:ext cx="2334823" cy="24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3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투 명 도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627" y="1405134"/>
            <a:ext cx="6887536" cy="29817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2922" t="906" r="26584" b="1730"/>
          <a:stretch/>
        </p:blipFill>
        <p:spPr>
          <a:xfrm>
            <a:off x="314158" y="1405134"/>
            <a:ext cx="4370359" cy="5081812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87131" y="2480330"/>
            <a:ext cx="1091588" cy="230122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306031" y="2795430"/>
            <a:ext cx="1091588" cy="230122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r="56372" b="91946"/>
          <a:stretch/>
        </p:blipFill>
        <p:spPr>
          <a:xfrm>
            <a:off x="820266" y="1694427"/>
            <a:ext cx="3358142" cy="281566"/>
          </a:xfrm>
          <a:prstGeom prst="rect">
            <a:avLst/>
          </a:prstGeom>
          <a:solidFill>
            <a:srgbClr val="F7F6F3"/>
          </a:solidFill>
        </p:spPr>
      </p:pic>
      <p:sp>
        <p:nvSpPr>
          <p:cNvPr id="13" name="TextBox 12"/>
          <p:cNvSpPr txBox="1"/>
          <p:nvPr/>
        </p:nvSpPr>
        <p:spPr>
          <a:xfrm>
            <a:off x="5112627" y="4589069"/>
            <a:ext cx="6887536" cy="1754326"/>
          </a:xfrm>
          <a:prstGeom prst="rect">
            <a:avLst/>
          </a:prstGeom>
          <a:solidFill>
            <a:srgbClr val="F7F6F3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투명도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(transparency) :</a:t>
            </a:r>
          </a:p>
          <a:p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투명도판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직경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30cm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의 백색 원판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해수 중에 내려 위에서 보이지 않을 때의 한계 깊이</a:t>
            </a:r>
            <a:endParaRPr lang="en-US" altLang="ko-KR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표시한다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그늘진 곳이나 태양의 반사가 없는</a:t>
            </a:r>
            <a:endParaRPr lang="en-US" altLang="ko-KR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표면에서 측정한다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222449" y="5175315"/>
            <a:ext cx="88612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880367" y="5473360"/>
            <a:ext cx="1842512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80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6014197" y="889325"/>
            <a:ext cx="4699124" cy="646331"/>
          </a:xfrm>
          <a:prstGeom prst="rect">
            <a:avLst/>
          </a:prstGeom>
          <a:solidFill>
            <a:srgbClr val="F7F6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수질 등급</a:t>
            </a:r>
            <a:endParaRPr lang="en-US" altLang="ko-KR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1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등급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&gt;   2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등급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&gt;   3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등급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&gt;   4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등급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&gt;   5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등급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 질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9" y="889325"/>
            <a:ext cx="5534909" cy="33305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893" y="1743915"/>
            <a:ext cx="4677428" cy="2419688"/>
          </a:xfrm>
          <a:prstGeom prst="rect">
            <a:avLst/>
          </a:prstGeom>
        </p:spPr>
      </p:pic>
      <p:sp>
        <p:nvSpPr>
          <p:cNvPr id="30" name="AutoShape 2" descr="수질_항목별_점수.png"/>
          <p:cNvSpPr>
            <a:spLocks noChangeAspect="1" noChangeArrowheads="1"/>
          </p:cNvSpPr>
          <p:nvPr/>
        </p:nvSpPr>
        <p:spPr bwMode="auto">
          <a:xfrm>
            <a:off x="172919" y="2266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172918" y="4163603"/>
            <a:ext cx="8647231" cy="2694398"/>
            <a:chOff x="172918" y="4163603"/>
            <a:chExt cx="8647231" cy="2694398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8" y="4163603"/>
              <a:ext cx="8647231" cy="2694398"/>
            </a:xfrm>
            <a:prstGeom prst="rect">
              <a:avLst/>
            </a:prstGeom>
          </p:spPr>
        </p:pic>
        <p:sp>
          <p:nvSpPr>
            <p:cNvPr id="11" name="타원 10"/>
            <p:cNvSpPr/>
            <p:nvPr/>
          </p:nvSpPr>
          <p:spPr>
            <a:xfrm>
              <a:off x="266768" y="5118750"/>
              <a:ext cx="205361" cy="178680"/>
            </a:xfrm>
            <a:prstGeom prst="ellipse">
              <a:avLst/>
            </a:prstGeom>
            <a:solidFill>
              <a:srgbClr val="707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266769" y="5401957"/>
              <a:ext cx="205361" cy="178680"/>
            </a:xfrm>
            <a:prstGeom prst="ellipse">
              <a:avLst/>
            </a:prstGeom>
            <a:solidFill>
              <a:srgbClr val="797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266769" y="5710812"/>
              <a:ext cx="205361" cy="178680"/>
            </a:xfrm>
            <a:prstGeom prst="ellipse">
              <a:avLst/>
            </a:prstGeom>
            <a:solidFill>
              <a:srgbClr val="6FA9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66768" y="6021653"/>
              <a:ext cx="205361" cy="178680"/>
            </a:xfrm>
            <a:prstGeom prst="ellipse">
              <a:avLst/>
            </a:prstGeom>
            <a:solidFill>
              <a:srgbClr val="EBC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66768" y="6329212"/>
              <a:ext cx="205361" cy="178680"/>
            </a:xfrm>
            <a:prstGeom prst="ellipse">
              <a:avLst/>
            </a:prstGeom>
            <a:solidFill>
              <a:srgbClr val="EB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4" y="1582218"/>
            <a:ext cx="8528354" cy="4378239"/>
          </a:xfrm>
          <a:prstGeom prst="rect">
            <a:avLst/>
          </a:prstGeom>
        </p:spPr>
      </p:pic>
      <p:sp>
        <p:nvSpPr>
          <p:cNvPr id="50" name="타원 49"/>
          <p:cNvSpPr/>
          <p:nvPr/>
        </p:nvSpPr>
        <p:spPr>
          <a:xfrm>
            <a:off x="6065982" y="1271941"/>
            <a:ext cx="205361" cy="178680"/>
          </a:xfrm>
          <a:prstGeom prst="ellipse">
            <a:avLst/>
          </a:prstGeom>
          <a:solidFill>
            <a:srgbClr val="7070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/>
          <p:cNvSpPr/>
          <p:nvPr/>
        </p:nvSpPr>
        <p:spPr>
          <a:xfrm>
            <a:off x="6988902" y="1269951"/>
            <a:ext cx="205361" cy="178680"/>
          </a:xfrm>
          <a:prstGeom prst="ellipse">
            <a:avLst/>
          </a:prstGeom>
          <a:solidFill>
            <a:srgbClr val="797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7915376" y="1271377"/>
            <a:ext cx="205361" cy="178680"/>
          </a:xfrm>
          <a:prstGeom prst="ellipse">
            <a:avLst/>
          </a:prstGeom>
          <a:solidFill>
            <a:srgbClr val="6FA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8867481" y="1271134"/>
            <a:ext cx="205361" cy="178680"/>
          </a:xfrm>
          <a:prstGeom prst="ellipse">
            <a:avLst/>
          </a:prstGeom>
          <a:solidFill>
            <a:srgbClr val="EBC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9819586" y="1269951"/>
            <a:ext cx="205361" cy="178680"/>
          </a:xfrm>
          <a:prstGeom prst="ellipse">
            <a:avLst/>
          </a:prstGeom>
          <a:solidFill>
            <a:srgbClr val="EB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720" y="638521"/>
            <a:ext cx="8128491" cy="60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7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하늘 상태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99A97F-C2B5-7E4E-77CD-558DF4AC5EDF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A7F89-9FD3-C82B-0957-F5FE8AF3EE23}"/>
              </a:ext>
            </a:extLst>
          </p:cNvPr>
          <p:cNvSpPr txBox="1"/>
          <p:nvPr/>
        </p:nvSpPr>
        <p:spPr>
          <a:xfrm>
            <a:off x="634988" y="1397834"/>
            <a:ext cx="69762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전체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613DB7-A91F-D963-F578-B1C790A40E6C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E62C39F-F80D-4844-BEBB-72A5BA9D8470}"/>
              </a:ext>
            </a:extLst>
          </p:cNvPr>
          <p:cNvSpPr txBox="1"/>
          <p:nvPr/>
        </p:nvSpPr>
        <p:spPr>
          <a:xfrm>
            <a:off x="6651030" y="1395735"/>
            <a:ext cx="697628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확대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18" y="1395735"/>
            <a:ext cx="3873169" cy="48024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313" y="1489588"/>
            <a:ext cx="3550558" cy="46162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8" y="3885361"/>
            <a:ext cx="2155348" cy="232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3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99A97F-C2B5-7E4E-77CD-558DF4AC5EDF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A7F89-9FD3-C82B-0957-F5FE8AF3EE23}"/>
              </a:ext>
            </a:extLst>
          </p:cNvPr>
          <p:cNvSpPr txBox="1"/>
          <p:nvPr/>
        </p:nvSpPr>
        <p:spPr>
          <a:xfrm>
            <a:off x="634987" y="1397834"/>
            <a:ext cx="69762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조석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613DB7-A91F-D963-F578-B1C790A40E6C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E62C39F-F80D-4844-BEBB-72A5BA9D8470}"/>
              </a:ext>
            </a:extLst>
          </p:cNvPr>
          <p:cNvSpPr txBox="1"/>
          <p:nvPr/>
        </p:nvSpPr>
        <p:spPr>
          <a:xfrm>
            <a:off x="6651029" y="1395735"/>
            <a:ext cx="697628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조석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298" y="1508465"/>
            <a:ext cx="3668917" cy="45973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882" y="1478969"/>
            <a:ext cx="3393838" cy="45973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9"/>
          <a:stretch/>
        </p:blipFill>
        <p:spPr>
          <a:xfrm>
            <a:off x="662185" y="5303098"/>
            <a:ext cx="3575559" cy="89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0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077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일출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일몰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99A97F-C2B5-7E4E-77CD-558DF4AC5EDF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A7F89-9FD3-C82B-0957-F5FE8AF3EE23}"/>
              </a:ext>
            </a:extLst>
          </p:cNvPr>
          <p:cNvSpPr txBox="1"/>
          <p:nvPr/>
        </p:nvSpPr>
        <p:spPr>
          <a:xfrm>
            <a:off x="634988" y="1397834"/>
            <a:ext cx="69762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일출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613DB7-A91F-D963-F578-B1C790A40E6C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E62C39F-F80D-4844-BEBB-72A5BA9D8470}"/>
              </a:ext>
            </a:extLst>
          </p:cNvPr>
          <p:cNvSpPr txBox="1"/>
          <p:nvPr/>
        </p:nvSpPr>
        <p:spPr>
          <a:xfrm>
            <a:off x="6651030" y="1395735"/>
            <a:ext cx="697628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일몰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76" y="1471119"/>
            <a:ext cx="3754028" cy="46347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478" y="1471119"/>
            <a:ext cx="3774127" cy="46347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60" y="4679957"/>
            <a:ext cx="3212560" cy="156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6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해수욕장 정보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7583EA-A0B9-207A-CC5D-193351A484A4}"/>
              </a:ext>
            </a:extLst>
          </p:cNvPr>
          <p:cNvSpPr/>
          <p:nvPr/>
        </p:nvSpPr>
        <p:spPr>
          <a:xfrm>
            <a:off x="178787" y="1528065"/>
            <a:ext cx="2802495" cy="604280"/>
          </a:xfrm>
          <a:prstGeom prst="rect">
            <a:avLst/>
          </a:prstGeom>
          <a:solidFill>
            <a:srgbClr val="C1D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3ABC9E-3F81-D83F-F02A-103A3390B6EF}"/>
              </a:ext>
            </a:extLst>
          </p:cNvPr>
          <p:cNvSpPr txBox="1"/>
          <p:nvPr/>
        </p:nvSpPr>
        <p:spPr>
          <a:xfrm>
            <a:off x="965847" y="1654870"/>
            <a:ext cx="122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화장실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7B8186-8C34-7434-729C-81B834EFB943}"/>
              </a:ext>
            </a:extLst>
          </p:cNvPr>
          <p:cNvSpPr/>
          <p:nvPr/>
        </p:nvSpPr>
        <p:spPr>
          <a:xfrm>
            <a:off x="3167975" y="1539897"/>
            <a:ext cx="2861654" cy="604280"/>
          </a:xfrm>
          <a:prstGeom prst="rect">
            <a:avLst/>
          </a:prstGeom>
          <a:solidFill>
            <a:srgbClr val="84A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48A25-4E4F-5711-E7A3-C32413364305}"/>
              </a:ext>
            </a:extLst>
          </p:cNvPr>
          <p:cNvSpPr txBox="1"/>
          <p:nvPr/>
        </p:nvSpPr>
        <p:spPr>
          <a:xfrm>
            <a:off x="3931603" y="1683297"/>
            <a:ext cx="131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편의시설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CA0E9F-E263-02C2-CE96-56738240F0A1}"/>
              </a:ext>
            </a:extLst>
          </p:cNvPr>
          <p:cNvSpPr/>
          <p:nvPr/>
        </p:nvSpPr>
        <p:spPr>
          <a:xfrm>
            <a:off x="6188209" y="1530401"/>
            <a:ext cx="2932710" cy="604280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84897-76D4-DE4C-CBB8-3A1A0E8892F2}"/>
              </a:ext>
            </a:extLst>
          </p:cNvPr>
          <p:cNvSpPr txBox="1"/>
          <p:nvPr/>
        </p:nvSpPr>
        <p:spPr>
          <a:xfrm>
            <a:off x="6980199" y="1654870"/>
            <a:ext cx="134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주차요금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C6C705-0F05-09C6-D320-EC73EC577BEC}"/>
              </a:ext>
            </a:extLst>
          </p:cNvPr>
          <p:cNvSpPr/>
          <p:nvPr/>
        </p:nvSpPr>
        <p:spPr>
          <a:xfrm>
            <a:off x="9306437" y="1530401"/>
            <a:ext cx="2727778" cy="604280"/>
          </a:xfrm>
          <a:prstGeom prst="rect">
            <a:avLst/>
          </a:prstGeom>
          <a:solidFill>
            <a:srgbClr val="00294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29D196-7461-E986-75F4-1047F0D3360B}"/>
              </a:ext>
            </a:extLst>
          </p:cNvPr>
          <p:cNvSpPr txBox="1"/>
          <p:nvPr/>
        </p:nvSpPr>
        <p:spPr>
          <a:xfrm>
            <a:off x="10043084" y="1654870"/>
            <a:ext cx="125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이용요금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29" y="2136302"/>
            <a:ext cx="2880000" cy="402852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87" y="2136302"/>
            <a:ext cx="2802495" cy="4028524"/>
          </a:xfrm>
          <a:prstGeom prst="rect">
            <a:avLst/>
          </a:prstGeom>
        </p:spPr>
      </p:pic>
      <p:pic>
        <p:nvPicPr>
          <p:cNvPr id="27" name="그림 26"/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09" y="2136302"/>
            <a:ext cx="2932710" cy="4028524"/>
          </a:xfrm>
          <a:prstGeom prst="rect">
            <a:avLst/>
          </a:prstGeom>
        </p:spPr>
      </p:pic>
      <p:pic>
        <p:nvPicPr>
          <p:cNvPr id="28" name="그림 27"/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437" y="2136302"/>
            <a:ext cx="2727778" cy="402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9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0F429D"/>
                </a:solidFill>
              </a:rPr>
              <a:t>결론 </a:t>
            </a:r>
            <a:r>
              <a:rPr lang="en-US" altLang="ko-KR" sz="3200" b="1" dirty="0" smtClean="0">
                <a:solidFill>
                  <a:srgbClr val="0F429D"/>
                </a:solidFill>
              </a:rPr>
              <a:t>: </a:t>
            </a:r>
            <a:r>
              <a:rPr lang="ko-KR" altLang="en-US" sz="3200" b="1" dirty="0" smtClean="0">
                <a:solidFill>
                  <a:srgbClr val="0F429D"/>
                </a:solidFill>
              </a:rPr>
              <a:t>기 대 효 과</a:t>
            </a:r>
            <a:endParaRPr lang="ko-KR" altLang="en-US" sz="3200" b="1" dirty="0">
              <a:solidFill>
                <a:srgbClr val="0F429D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45295" y="923653"/>
            <a:ext cx="166423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rgbClr val="0F429D"/>
                </a:solidFill>
              </a:rPr>
              <a:t>3</a:t>
            </a:r>
            <a:endParaRPr lang="ko-KR" altLang="en-US" sz="19900" b="1" dirty="0">
              <a:solidFill>
                <a:srgbClr val="0F4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17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67377" y="1398923"/>
            <a:ext cx="10724874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</a:rPr>
              <a:t>해당 </a:t>
            </a:r>
            <a:r>
              <a:rPr lang="ko-KR" altLang="en-US" sz="2500" dirty="0">
                <a:solidFill>
                  <a:schemeClr val="bg1"/>
                </a:solidFill>
              </a:rPr>
              <a:t>해수욕장 및 바다 근처의 숙박업소</a:t>
            </a:r>
            <a:r>
              <a:rPr lang="en-US" altLang="ko-KR" sz="2500" dirty="0">
                <a:solidFill>
                  <a:schemeClr val="bg1"/>
                </a:solidFill>
              </a:rPr>
              <a:t>, </a:t>
            </a:r>
            <a:r>
              <a:rPr lang="ko-KR" altLang="en-US" sz="2500" dirty="0">
                <a:solidFill>
                  <a:schemeClr val="bg1"/>
                </a:solidFill>
              </a:rPr>
              <a:t>식당</a:t>
            </a:r>
            <a:r>
              <a:rPr lang="en-US" altLang="ko-KR" sz="2500" dirty="0">
                <a:solidFill>
                  <a:schemeClr val="bg1"/>
                </a:solidFill>
              </a:rPr>
              <a:t>,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레포츠센터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500" dirty="0" smtClean="0">
                <a:solidFill>
                  <a:schemeClr val="bg1"/>
                </a:solidFill>
              </a:rPr>
              <a:t>등과 연계하여 </a:t>
            </a:r>
            <a:r>
              <a:rPr lang="ko-KR" altLang="en-US" sz="2500" dirty="0">
                <a:solidFill>
                  <a:schemeClr val="bg1"/>
                </a:solidFill>
              </a:rPr>
              <a:t>고객유치 및 광고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효과을</a:t>
            </a:r>
            <a:r>
              <a:rPr lang="ko-KR" altLang="en-US" sz="2500" dirty="0" smtClean="0">
                <a:solidFill>
                  <a:schemeClr val="bg1"/>
                </a:solidFill>
              </a:rPr>
              <a:t> 누리는 서비스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endParaRPr lang="en-US" altLang="ko-KR" sz="2500" dirty="0">
              <a:solidFill>
                <a:schemeClr val="bg1"/>
              </a:solidFill>
            </a:endParaRPr>
          </a:p>
          <a:p>
            <a:pPr algn="ctr"/>
            <a:r>
              <a:rPr lang="ko-KR" altLang="en-US" sz="2500" dirty="0" smtClean="0">
                <a:solidFill>
                  <a:schemeClr val="bg1"/>
                </a:solidFill>
              </a:rPr>
              <a:t>익히 알려진 </a:t>
            </a:r>
            <a:r>
              <a:rPr lang="ko-KR" altLang="en-US" sz="2500" dirty="0">
                <a:solidFill>
                  <a:schemeClr val="bg1"/>
                </a:solidFill>
              </a:rPr>
              <a:t>요소와 아는 사람들만 아는 요소들을 </a:t>
            </a:r>
            <a:r>
              <a:rPr lang="ko-KR" altLang="en-US" sz="2500" dirty="0" smtClean="0">
                <a:solidFill>
                  <a:schemeClr val="bg1"/>
                </a:solidFill>
              </a:rPr>
              <a:t>모아 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500" dirty="0" smtClean="0">
                <a:solidFill>
                  <a:schemeClr val="bg1"/>
                </a:solidFill>
              </a:rPr>
              <a:t>하나로 </a:t>
            </a:r>
            <a:r>
              <a:rPr lang="ko-KR" altLang="en-US" sz="2500" dirty="0">
                <a:solidFill>
                  <a:schemeClr val="bg1"/>
                </a:solidFill>
              </a:rPr>
              <a:t>제공하는 </a:t>
            </a:r>
            <a:r>
              <a:rPr lang="ko-KR" altLang="en-US" sz="2500" dirty="0" smtClean="0">
                <a:solidFill>
                  <a:schemeClr val="bg1"/>
                </a:solidFill>
              </a:rPr>
              <a:t>서비스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algn="ctr"/>
            <a:endParaRPr lang="en-US" altLang="ko-KR" sz="2500" dirty="0">
              <a:solidFill>
                <a:schemeClr val="bg1"/>
              </a:solidFill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</a:rPr>
              <a:t>이는 바다에 관련된 </a:t>
            </a:r>
            <a:r>
              <a:rPr lang="ko-KR" altLang="en-US" sz="2500" dirty="0" smtClean="0">
                <a:solidFill>
                  <a:schemeClr val="bg1"/>
                </a:solidFill>
              </a:rPr>
              <a:t>관광</a:t>
            </a:r>
            <a:r>
              <a:rPr lang="en-US" altLang="ko-KR" sz="2500" dirty="0" smtClean="0">
                <a:solidFill>
                  <a:schemeClr val="bg1"/>
                </a:solidFill>
              </a:rPr>
              <a:t>,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스포츠등</a:t>
            </a:r>
            <a:r>
              <a:rPr lang="ko-KR" altLang="en-US" sz="2500" dirty="0" smtClean="0">
                <a:solidFill>
                  <a:schemeClr val="bg1"/>
                </a:solidFill>
              </a:rPr>
              <a:t> 활동을 </a:t>
            </a:r>
            <a:r>
              <a:rPr lang="ko-KR" altLang="en-US" sz="2500" dirty="0">
                <a:solidFill>
                  <a:schemeClr val="bg1"/>
                </a:solidFill>
              </a:rPr>
              <a:t>하게 될 경우 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500" dirty="0" smtClean="0">
                <a:solidFill>
                  <a:schemeClr val="bg1"/>
                </a:solidFill>
              </a:rPr>
              <a:t>참고가 </a:t>
            </a:r>
            <a:r>
              <a:rPr lang="ko-KR" altLang="en-US" sz="2500" dirty="0">
                <a:solidFill>
                  <a:schemeClr val="bg1"/>
                </a:solidFill>
              </a:rPr>
              <a:t>되는 </a:t>
            </a:r>
            <a:r>
              <a:rPr lang="ko-KR" altLang="en-US" sz="2500" dirty="0" smtClean="0">
                <a:solidFill>
                  <a:schemeClr val="bg1"/>
                </a:solidFill>
              </a:rPr>
              <a:t>서비스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algn="ctr"/>
            <a:endParaRPr lang="en-US" altLang="ko-KR" sz="2500" dirty="0">
              <a:solidFill>
                <a:schemeClr val="bg1"/>
              </a:solidFill>
            </a:endParaRPr>
          </a:p>
          <a:p>
            <a:pPr algn="ctr"/>
            <a:r>
              <a:rPr lang="en-US" altLang="ko-KR" sz="2500" dirty="0" smtClean="0">
                <a:solidFill>
                  <a:schemeClr val="bg1"/>
                </a:solidFill>
              </a:rPr>
              <a:t>- BIG OH</a:t>
            </a:r>
            <a:r>
              <a:rPr lang="ko-KR" altLang="en-US" sz="2500" dirty="0" smtClean="0">
                <a:solidFill>
                  <a:schemeClr val="bg1"/>
                </a:solidFill>
              </a:rPr>
              <a:t>조 </a:t>
            </a:r>
            <a:r>
              <a:rPr lang="en-US" altLang="ko-KR" sz="2500" dirty="0" smtClean="0">
                <a:solidFill>
                  <a:schemeClr val="bg1"/>
                </a:solidFill>
              </a:rPr>
              <a:t>-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204801" y="811164"/>
            <a:ext cx="2050026" cy="1917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24086" y="1120877"/>
            <a:ext cx="5052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</a:rPr>
              <a:t>“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35294" y="1583435"/>
            <a:ext cx="5052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</a:rPr>
              <a:t>“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4086" y="2321945"/>
            <a:ext cx="5052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</a:rPr>
              <a:t>“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35294" y="2784503"/>
            <a:ext cx="5052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</a:rPr>
              <a:t>“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24086" y="3431573"/>
            <a:ext cx="5052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</a:rPr>
              <a:t>“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35294" y="3894131"/>
            <a:ext cx="5052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</a:rPr>
              <a:t>“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3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solidFill>
            <a:srgbClr val="F3EF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0F429D"/>
                </a:solidFill>
              </a:rPr>
              <a:t>우리는 왜 하는가</a:t>
            </a:r>
            <a:r>
              <a:rPr lang="en-US" altLang="ko-KR" sz="3200" b="1" dirty="0" smtClean="0">
                <a:solidFill>
                  <a:srgbClr val="0F429D"/>
                </a:solidFill>
              </a:rPr>
              <a:t>?</a:t>
            </a:r>
            <a:endParaRPr lang="ko-KR" altLang="en-US" sz="3200" b="1" dirty="0">
              <a:solidFill>
                <a:srgbClr val="0F429D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45294" y="923653"/>
            <a:ext cx="1664238" cy="3154710"/>
          </a:xfrm>
          <a:prstGeom prst="rect">
            <a:avLst/>
          </a:prstGeom>
          <a:solidFill>
            <a:srgbClr val="F3EFE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rgbClr val="0F429D"/>
                </a:solidFill>
              </a:rPr>
              <a:t>1</a:t>
            </a:r>
            <a:endParaRPr lang="ko-KR" altLang="en-US" sz="19900" b="1" dirty="0">
              <a:solidFill>
                <a:srgbClr val="0F4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553" y="1148861"/>
            <a:ext cx="6113447" cy="65851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7135" y="1148861"/>
            <a:ext cx="6853745" cy="628096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4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0F429D"/>
                </a:solidFill>
              </a:rPr>
              <a:t>Q&amp;A</a:t>
            </a:r>
            <a:endParaRPr lang="ko-KR" altLang="en-US" sz="3200" b="1" dirty="0">
              <a:solidFill>
                <a:srgbClr val="0F429D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45295" y="923653"/>
            <a:ext cx="166423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rgbClr val="0F429D"/>
                </a:solidFill>
              </a:rPr>
              <a:t>4</a:t>
            </a:r>
            <a:endParaRPr lang="ko-KR" altLang="en-US" sz="19900" b="1" dirty="0">
              <a:solidFill>
                <a:srgbClr val="0F4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19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657931-94CB-F2B0-7547-2D619FE821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F6C30-331D-B8F7-9B63-1837DC0D7635}"/>
              </a:ext>
            </a:extLst>
          </p:cNvPr>
          <p:cNvSpPr txBox="1"/>
          <p:nvPr/>
        </p:nvSpPr>
        <p:spPr>
          <a:xfrm>
            <a:off x="3821151" y="2587186"/>
            <a:ext cx="454969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</a:rPr>
              <a:t>Q&amp;A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61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0F429D"/>
                </a:solidFill>
              </a:rPr>
              <a:t>출 처 </a:t>
            </a:r>
            <a:endParaRPr lang="ko-KR" altLang="en-US" sz="3200" b="1" dirty="0">
              <a:solidFill>
                <a:srgbClr val="0F429D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45295" y="923653"/>
            <a:ext cx="166423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rgbClr val="0F429D"/>
                </a:solidFill>
              </a:rPr>
              <a:t>5</a:t>
            </a:r>
            <a:endParaRPr lang="ko-KR" altLang="en-US" sz="19900" b="1" dirty="0">
              <a:solidFill>
                <a:srgbClr val="0F4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01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293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출 처 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5592" y="1349570"/>
            <a:ext cx="980589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/>
              <a:t>각종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자료 </a:t>
            </a:r>
            <a:r>
              <a:rPr lang="en-US" altLang="ko-KR" dirty="0"/>
              <a:t>: </a:t>
            </a:r>
            <a:r>
              <a:rPr lang="ko-KR" altLang="en-US" dirty="0" err="1" smtClean="0"/>
              <a:t>공공데이터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자외선지수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대기정체지수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체감온도 관련 자료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기상청 </a:t>
            </a:r>
            <a:r>
              <a:rPr lang="ko-KR" altLang="en-US" dirty="0" err="1" smtClean="0"/>
              <a:t>날씨누리</a:t>
            </a:r>
            <a:r>
              <a:rPr lang="ko-KR" altLang="en-US" dirty="0"/>
              <a:t> </a:t>
            </a:r>
            <a:r>
              <a:rPr lang="ko-KR" altLang="en-US" dirty="0" err="1" smtClean="0"/>
              <a:t>지수안내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수온 </a:t>
            </a:r>
            <a:r>
              <a:rPr lang="ko-KR" altLang="en-US" dirty="0"/>
              <a:t>관련 자료 </a:t>
            </a:r>
            <a:r>
              <a:rPr lang="en-US" altLang="ko-KR" dirty="0"/>
              <a:t>: </a:t>
            </a:r>
            <a:r>
              <a:rPr lang="ko-KR" altLang="en-US" dirty="0">
                <a:hlinkClick r:id="rId2"/>
              </a:rPr>
              <a:t>https://</a:t>
            </a:r>
            <a:r>
              <a:rPr lang="ko-KR" altLang="en-US" dirty="0" smtClean="0">
                <a:hlinkClick r:id="rId2"/>
              </a:rPr>
              <a:t>www.jjan.kr/article/20110808406811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해수욕장 </a:t>
            </a:r>
            <a:r>
              <a:rPr lang="ko-KR" altLang="en-US" dirty="0"/>
              <a:t>현황 조사 항목 </a:t>
            </a:r>
            <a:r>
              <a:rPr lang="en-US" altLang="ko-KR" dirty="0"/>
              <a:t>: </a:t>
            </a:r>
            <a:r>
              <a:rPr lang="ko-KR" altLang="en-US" dirty="0"/>
              <a:t>우리나라 해수욕장 현황과 발전 방향에 관한 연구</a:t>
            </a:r>
            <a:r>
              <a:rPr lang="en-US" altLang="ko-KR" dirty="0"/>
              <a:t>, </a:t>
            </a:r>
            <a:r>
              <a:rPr lang="ko-KR" altLang="en-US" dirty="0" err="1"/>
              <a:t>윤인주</a:t>
            </a:r>
            <a:r>
              <a:rPr lang="en-US" altLang="ko-KR" dirty="0"/>
              <a:t>,</a:t>
            </a:r>
            <a:r>
              <a:rPr lang="ko-KR" altLang="en-US" dirty="0" err="1"/>
              <a:t>홍장원</a:t>
            </a:r>
            <a:endParaRPr lang="ko-KR" altLang="en-US" dirty="0"/>
          </a:p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지도 출처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hlinkClick r:id="rId3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="" val="tx"/>
                    </a:ext>
                  </a:extLst>
                </a:hlinkClick>
              </a:rPr>
              <a:t>SimpleMaps.com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3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="" val="tx"/>
                    </a:ext>
                  </a:extLst>
                </a:hlinkClick>
              </a:rPr>
              <a:t>: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3"/>
              </a:rPr>
              <a:t>http://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hlinkClick r:id="rId3"/>
              </a:rPr>
              <a:t>simplemaps.com/resources/svg-maps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연안별</a:t>
            </a:r>
            <a:r>
              <a:rPr lang="ko-KR" altLang="en-US" dirty="0" smtClean="0"/>
              <a:t> </a:t>
            </a:r>
            <a:r>
              <a:rPr lang="ko-KR" altLang="en-US" dirty="0"/>
              <a:t>수질</a:t>
            </a:r>
            <a:r>
              <a:rPr lang="en-US" altLang="ko-KR" dirty="0"/>
              <a:t>, </a:t>
            </a:r>
            <a:r>
              <a:rPr lang="ko-KR" altLang="en-US" dirty="0"/>
              <a:t>염분</a:t>
            </a:r>
            <a:r>
              <a:rPr lang="en-US" altLang="ko-KR" dirty="0"/>
              <a:t>, </a:t>
            </a:r>
            <a:r>
              <a:rPr lang="ko-KR" altLang="en-US" dirty="0"/>
              <a:t>수심 등등 데이터 </a:t>
            </a:r>
            <a:r>
              <a:rPr lang="en-US" altLang="ko-KR" dirty="0"/>
              <a:t>: </a:t>
            </a:r>
            <a:r>
              <a:rPr lang="ko-KR" altLang="en-US" dirty="0"/>
              <a:t>해양환경정보포털</a:t>
            </a:r>
            <a:r>
              <a:rPr lang="en-US" altLang="ko-KR" dirty="0"/>
              <a:t>, </a:t>
            </a:r>
            <a:r>
              <a:rPr lang="ko-KR" altLang="en-US" dirty="0"/>
              <a:t>공공데이터포털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부산해수욕장 </a:t>
            </a:r>
            <a:r>
              <a:rPr lang="ko-KR" altLang="en-US" dirty="0"/>
              <a:t>데이터 </a:t>
            </a:r>
            <a:r>
              <a:rPr lang="en-US" altLang="ko-KR" dirty="0"/>
              <a:t>: </a:t>
            </a:r>
            <a:r>
              <a:rPr lang="ko-KR" altLang="en-US" dirty="0"/>
              <a:t>부산광역시 보건환경정보 </a:t>
            </a:r>
            <a:r>
              <a:rPr lang="ko-KR" altLang="en-US" dirty="0" err="1"/>
              <a:t>공개시스템</a:t>
            </a:r>
            <a:r>
              <a:rPr lang="en-US" altLang="ko-KR" dirty="0"/>
              <a:t>, </a:t>
            </a:r>
            <a:r>
              <a:rPr lang="ko-KR" altLang="en-US" dirty="0"/>
              <a:t>공공데이터포털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전국해수욕장 </a:t>
            </a:r>
            <a:r>
              <a:rPr lang="ko-KR" altLang="en-US" dirty="0"/>
              <a:t>데이터 </a:t>
            </a:r>
            <a:r>
              <a:rPr lang="en-US" altLang="ko-KR" dirty="0"/>
              <a:t>: </a:t>
            </a:r>
            <a:r>
              <a:rPr lang="ko-KR" altLang="en-US" dirty="0" err="1"/>
              <a:t>바다누리</a:t>
            </a:r>
            <a:r>
              <a:rPr lang="en-US" altLang="ko-KR" dirty="0"/>
              <a:t>, </a:t>
            </a:r>
            <a:r>
              <a:rPr lang="en-US" altLang="ko-KR" dirty="0" err="1"/>
              <a:t>TourAPI</a:t>
            </a:r>
            <a:r>
              <a:rPr lang="en-US" altLang="ko-KR" dirty="0"/>
              <a:t>, </a:t>
            </a:r>
            <a:r>
              <a:rPr lang="ko-KR" altLang="en-US" dirty="0"/>
              <a:t>공공데이터포털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99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바다로 떠나요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9" name="그림 2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38" y="1636891"/>
            <a:ext cx="7337203" cy="4820061"/>
          </a:xfrm>
          <a:prstGeom prst="rect">
            <a:avLst/>
          </a:prstGeom>
        </p:spPr>
      </p:pic>
      <p:pic>
        <p:nvPicPr>
          <p:cNvPr id="221" name="그림 2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14" y="2469337"/>
            <a:ext cx="3467377" cy="2302556"/>
          </a:xfrm>
          <a:prstGeom prst="rect">
            <a:avLst/>
          </a:prstGeom>
        </p:spPr>
      </p:pic>
      <p:pic>
        <p:nvPicPr>
          <p:cNvPr id="222" name="그림 2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760" y="4959914"/>
            <a:ext cx="2249071" cy="1497038"/>
          </a:xfrm>
          <a:prstGeom prst="rect">
            <a:avLst/>
          </a:prstGeom>
        </p:spPr>
      </p:pic>
      <p:pic>
        <p:nvPicPr>
          <p:cNvPr id="223" name="그림 2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971" y="514985"/>
            <a:ext cx="3116861" cy="1708740"/>
          </a:xfrm>
          <a:prstGeom prst="rect">
            <a:avLst/>
          </a:prstGeom>
        </p:spPr>
      </p:pic>
      <p:pic>
        <p:nvPicPr>
          <p:cNvPr id="224" name="그림 2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629" y="4959914"/>
            <a:ext cx="1868178" cy="149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1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바다로 떠나요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3" name="그림 2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70" y="1251196"/>
            <a:ext cx="9689752" cy="5312161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9" y="2102408"/>
            <a:ext cx="7236034" cy="4460949"/>
          </a:xfrm>
          <a:prstGeom prst="rect">
            <a:avLst/>
          </a:prstGeom>
        </p:spPr>
      </p:pic>
      <p:pic>
        <p:nvPicPr>
          <p:cNvPr id="221" name="그림 2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809" y="900797"/>
            <a:ext cx="6591761" cy="437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7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2227056" y="5371618"/>
            <a:ext cx="7700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0F429D"/>
                </a:solidFill>
              </a:rPr>
              <a:t>본론 </a:t>
            </a:r>
            <a:r>
              <a:rPr lang="en-US" altLang="ko-KR" sz="3200" b="1" dirty="0" smtClean="0">
                <a:solidFill>
                  <a:srgbClr val="0F429D"/>
                </a:solidFill>
              </a:rPr>
              <a:t>: </a:t>
            </a:r>
            <a:r>
              <a:rPr lang="ko-KR" altLang="en-US" sz="3200" b="1" dirty="0" smtClean="0">
                <a:solidFill>
                  <a:srgbClr val="0F429D"/>
                </a:solidFill>
              </a:rPr>
              <a:t>우리는 무엇을 고려하는가 </a:t>
            </a:r>
            <a:endParaRPr lang="ko-KR" altLang="en-US" sz="3200" b="1" dirty="0">
              <a:solidFill>
                <a:srgbClr val="0F429D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45295" y="923653"/>
            <a:ext cx="166423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rgbClr val="0F429D"/>
                </a:solidFill>
              </a:rPr>
              <a:t>2</a:t>
            </a:r>
            <a:endParaRPr lang="ko-KR" altLang="en-US" sz="19900" b="1" dirty="0">
              <a:solidFill>
                <a:srgbClr val="0F4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74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기준 해수욕장 선정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CAE181C-6641-FD44-1172-6ED7114ADBDF}"/>
              </a:ext>
            </a:extLst>
          </p:cNvPr>
          <p:cNvSpPr/>
          <p:nvPr/>
        </p:nvSpPr>
        <p:spPr>
          <a:xfrm>
            <a:off x="836293" y="1693987"/>
            <a:ext cx="4391912" cy="4391912"/>
          </a:xfrm>
          <a:prstGeom prst="ellipse">
            <a:avLst/>
          </a:prstGeom>
          <a:solidFill>
            <a:srgbClr val="95DAF3"/>
          </a:solidFill>
          <a:ln>
            <a:solidFill>
              <a:srgbClr val="FCF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공통된 것 무엇 </a:t>
            </a:r>
            <a:r>
              <a:rPr lang="en-US" altLang="ko-KR" dirty="0" smtClean="0"/>
              <a:t>?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3 3 2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912FE51-560F-78C2-54BF-AB5BFD557A47}"/>
              </a:ext>
            </a:extLst>
          </p:cNvPr>
          <p:cNvSpPr/>
          <p:nvPr/>
        </p:nvSpPr>
        <p:spPr>
          <a:xfrm>
            <a:off x="3878977" y="1361739"/>
            <a:ext cx="1910315" cy="19103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/>
              <a:t>바다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누리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EE7F3C-4AE7-3590-F894-5B6261980DCA}"/>
              </a:ext>
            </a:extLst>
          </p:cNvPr>
          <p:cNvSpPr/>
          <p:nvPr/>
        </p:nvSpPr>
        <p:spPr>
          <a:xfrm>
            <a:off x="164142" y="4588653"/>
            <a:ext cx="1963573" cy="19635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/>
              <a:t>공공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데이터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8" y="1075424"/>
            <a:ext cx="5765722" cy="5765722"/>
          </a:xfrm>
          <a:prstGeom prst="rect">
            <a:avLst/>
          </a:prstGeom>
          <a:solidFill>
            <a:srgbClr val="FCFBF5"/>
          </a:solidFill>
        </p:spPr>
      </p:pic>
      <p:sp>
        <p:nvSpPr>
          <p:cNvPr id="14" name="TextBox 13"/>
          <p:cNvSpPr txBox="1"/>
          <p:nvPr/>
        </p:nvSpPr>
        <p:spPr>
          <a:xfrm>
            <a:off x="6004311" y="464502"/>
            <a:ext cx="4651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API </a:t>
            </a:r>
            <a:r>
              <a:rPr lang="ko-KR" altLang="en-US" dirty="0" smtClean="0"/>
              <a:t>사용 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행정기관코드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해수욕장에 부여된 </a:t>
            </a:r>
            <a:r>
              <a:rPr lang="ko-KR" altLang="en-US" dirty="0" err="1" smtClean="0"/>
              <a:t>고유순번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1" b="7931"/>
          <a:stretch/>
        </p:blipFill>
        <p:spPr>
          <a:xfrm>
            <a:off x="6006795" y="1389517"/>
            <a:ext cx="5901997" cy="74767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311" y="2249905"/>
            <a:ext cx="6126323" cy="12812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137" y="3643841"/>
            <a:ext cx="5295312" cy="321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584C5B-E4DA-B35D-4E56-DEBC06B0B42B}"/>
              </a:ext>
            </a:extLst>
          </p:cNvPr>
          <p:cNvSpPr>
            <a:spLocks/>
          </p:cNvSpPr>
          <p:nvPr/>
        </p:nvSpPr>
        <p:spPr>
          <a:xfrm>
            <a:off x="1059958" y="1519336"/>
            <a:ext cx="5040000" cy="2268000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06E019-9D85-85F6-CFED-4A1F236EC7A0}"/>
              </a:ext>
            </a:extLst>
          </p:cNvPr>
          <p:cNvSpPr>
            <a:spLocks/>
          </p:cNvSpPr>
          <p:nvPr/>
        </p:nvSpPr>
        <p:spPr>
          <a:xfrm>
            <a:off x="6095999" y="1519336"/>
            <a:ext cx="5040000" cy="2268000"/>
          </a:xfrm>
          <a:prstGeom prst="rect">
            <a:avLst/>
          </a:prstGeom>
          <a:solidFill>
            <a:srgbClr val="F3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12BF15-EA14-CC69-FEAF-6F58DEB05CF7}"/>
              </a:ext>
            </a:extLst>
          </p:cNvPr>
          <p:cNvSpPr>
            <a:spLocks/>
          </p:cNvSpPr>
          <p:nvPr/>
        </p:nvSpPr>
        <p:spPr>
          <a:xfrm>
            <a:off x="1059959" y="3786428"/>
            <a:ext cx="5040000" cy="2268000"/>
          </a:xfrm>
          <a:prstGeom prst="rect">
            <a:avLst/>
          </a:prstGeom>
          <a:solidFill>
            <a:srgbClr val="00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4A6E4A-69E5-CE36-D451-07076E3F5AE6}"/>
              </a:ext>
            </a:extLst>
          </p:cNvPr>
          <p:cNvSpPr>
            <a:spLocks/>
          </p:cNvSpPr>
          <p:nvPr/>
        </p:nvSpPr>
        <p:spPr>
          <a:xfrm>
            <a:off x="6098139" y="3786428"/>
            <a:ext cx="5040000" cy="22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7AB0AE-55BF-50A0-803B-6403D377F954}"/>
              </a:ext>
            </a:extLst>
          </p:cNvPr>
          <p:cNvGrpSpPr/>
          <p:nvPr/>
        </p:nvGrpSpPr>
        <p:grpSpPr>
          <a:xfrm>
            <a:off x="5124058" y="3136497"/>
            <a:ext cx="800219" cy="482600"/>
            <a:chOff x="5372538" y="3069708"/>
            <a:chExt cx="493500" cy="4826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D940672-2621-3F3D-EB13-2577617EF452}"/>
                </a:ext>
              </a:extLst>
            </p:cNvPr>
            <p:cNvSpPr/>
            <p:nvPr/>
          </p:nvSpPr>
          <p:spPr>
            <a:xfrm>
              <a:off x="5379139" y="3069708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79478D-0CEB-A426-3715-FD970A5C376B}"/>
                </a:ext>
              </a:extLst>
            </p:cNvPr>
            <p:cNvSpPr txBox="1"/>
            <p:nvPr/>
          </p:nvSpPr>
          <p:spPr>
            <a:xfrm>
              <a:off x="5372538" y="3080175"/>
              <a:ext cx="4935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안전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06FA6F-A790-EFE7-802B-8C05140BF0E6}"/>
              </a:ext>
            </a:extLst>
          </p:cNvPr>
          <p:cNvSpPr/>
          <p:nvPr/>
        </p:nvSpPr>
        <p:spPr>
          <a:xfrm>
            <a:off x="6270758" y="3136496"/>
            <a:ext cx="715258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A9FC7-F229-8A0B-F28A-C283817A585C}"/>
              </a:ext>
            </a:extLst>
          </p:cNvPr>
          <p:cNvSpPr txBox="1">
            <a:spLocks/>
          </p:cNvSpPr>
          <p:nvPr/>
        </p:nvSpPr>
        <p:spPr>
          <a:xfrm>
            <a:off x="6228277" y="3162438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B2305-DCBE-0FBB-93C1-ADF8257392EC}"/>
              </a:ext>
            </a:extLst>
          </p:cNvPr>
          <p:cNvSpPr txBox="1"/>
          <p:nvPr/>
        </p:nvSpPr>
        <p:spPr>
          <a:xfrm>
            <a:off x="5111446" y="3991592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E75BF1-90E4-D17B-924B-0473A7982168}"/>
              </a:ext>
            </a:extLst>
          </p:cNvPr>
          <p:cNvSpPr txBox="1"/>
          <p:nvPr/>
        </p:nvSpPr>
        <p:spPr>
          <a:xfrm>
            <a:off x="1312409" y="1811639"/>
            <a:ext cx="308947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염분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해파리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파고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70B8DA-289E-992D-72E2-DBCBF1D96599}"/>
              </a:ext>
            </a:extLst>
          </p:cNvPr>
          <p:cNvSpPr txBox="1"/>
          <p:nvPr/>
        </p:nvSpPr>
        <p:spPr>
          <a:xfrm>
            <a:off x="7889359" y="1811639"/>
            <a:ext cx="29546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기온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풍속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하늘 상태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일출 일몰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86BB5D-9964-6C07-3EE8-105C2D1DD2FD}"/>
              </a:ext>
            </a:extLst>
          </p:cNvPr>
          <p:cNvSpPr txBox="1"/>
          <p:nvPr/>
        </p:nvSpPr>
        <p:spPr>
          <a:xfrm>
            <a:off x="1312409" y="4032764"/>
            <a:ext cx="308947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대기정체지수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자외선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체감온도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2C9A47-31B3-AA4A-120F-6FB4BA67E449}"/>
              </a:ext>
            </a:extLst>
          </p:cNvPr>
          <p:cNvSpPr txBox="1"/>
          <p:nvPr/>
        </p:nvSpPr>
        <p:spPr>
          <a:xfrm>
            <a:off x="8346559" y="4030619"/>
            <a:ext cx="24974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투명도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 smtClean="0">
                <a:solidFill>
                  <a:schemeClr val="bg1"/>
                </a:solidFill>
                <a:latin typeface="+mn-ea"/>
              </a:rPr>
              <a:t>수질등급</a:t>
            </a: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해수욕장 서비스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06FA6F-A790-EFE7-802B-8C05140BF0E6}"/>
              </a:ext>
            </a:extLst>
          </p:cNvPr>
          <p:cNvSpPr/>
          <p:nvPr/>
        </p:nvSpPr>
        <p:spPr>
          <a:xfrm>
            <a:off x="6252122" y="3965650"/>
            <a:ext cx="715258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FA9FC7-F229-8A0B-F28A-C283817A585C}"/>
              </a:ext>
            </a:extLst>
          </p:cNvPr>
          <p:cNvSpPr txBox="1">
            <a:spLocks/>
          </p:cNvSpPr>
          <p:nvPr/>
        </p:nvSpPr>
        <p:spPr>
          <a:xfrm>
            <a:off x="6209641" y="3991592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65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파 고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753" y="1418877"/>
            <a:ext cx="4115374" cy="46964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90517" y="1418877"/>
            <a:ext cx="350066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/>
              <a:t>파고의 높이 따른 </a:t>
            </a:r>
            <a:endParaRPr lang="en-US" altLang="ko-KR" sz="2500" dirty="0" smtClean="0"/>
          </a:p>
          <a:p>
            <a:pPr algn="ctr"/>
            <a:r>
              <a:rPr lang="ko-KR" altLang="en-US" sz="2500" dirty="0" smtClean="0"/>
              <a:t>레포츠 추천</a:t>
            </a:r>
            <a:endParaRPr lang="en-US" altLang="ko-KR" sz="2500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0.5m</a:t>
            </a:r>
            <a:r>
              <a:rPr lang="ko-KR" altLang="en-US" dirty="0" smtClean="0"/>
              <a:t>↓ </a:t>
            </a:r>
            <a:r>
              <a:rPr lang="en-US" altLang="ko-KR" dirty="0" smtClean="0"/>
              <a:t>:       </a:t>
            </a:r>
            <a:r>
              <a:rPr lang="ko-KR" altLang="en-US" dirty="0" smtClean="0"/>
              <a:t>서핑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패들보드</a:t>
            </a:r>
            <a:endParaRPr lang="en-US" altLang="ko-KR" dirty="0"/>
          </a:p>
          <a:p>
            <a:r>
              <a:rPr lang="en-US" altLang="ko-KR" dirty="0" smtClean="0"/>
              <a:t>	      </a:t>
            </a:r>
            <a:r>
              <a:rPr lang="ko-KR" altLang="en-US" dirty="0" smtClean="0"/>
              <a:t>수영</a:t>
            </a:r>
            <a:r>
              <a:rPr lang="en-US" altLang="ko-KR" dirty="0" smtClean="0"/>
              <a:t>	</a:t>
            </a:r>
            <a:endParaRPr lang="en-US" altLang="ko-KR" dirty="0"/>
          </a:p>
          <a:p>
            <a:r>
              <a:rPr lang="en-US" altLang="ko-KR" dirty="0" smtClean="0"/>
              <a:t>0.5m~1.5m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서핑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바디보드</a:t>
            </a:r>
            <a:endParaRPr lang="en-US" altLang="ko-KR" dirty="0" smtClean="0"/>
          </a:p>
          <a:p>
            <a:r>
              <a:rPr lang="en-US" altLang="ko-KR" dirty="0"/>
              <a:t>	 </a:t>
            </a:r>
            <a:r>
              <a:rPr lang="en-US" altLang="ko-KR" dirty="0" smtClean="0"/>
              <a:t>     </a:t>
            </a:r>
            <a:r>
              <a:rPr lang="ko-KR" altLang="en-US" dirty="0" err="1" smtClean="0"/>
              <a:t>카약</a:t>
            </a:r>
            <a:endParaRPr lang="en-US" altLang="ko-KR" dirty="0" smtClean="0"/>
          </a:p>
          <a:p>
            <a:r>
              <a:rPr lang="en-US" altLang="ko-KR" dirty="0" smtClean="0"/>
              <a:t>1.5m↑ : </a:t>
            </a:r>
            <a:r>
              <a:rPr lang="ko-KR" altLang="en-US" dirty="0" smtClean="0"/>
              <a:t>서핑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윈드서핑</a:t>
            </a:r>
            <a:r>
              <a:rPr lang="en-US" altLang="ko-KR" dirty="0" smtClean="0"/>
              <a:t>, </a:t>
            </a:r>
          </a:p>
          <a:p>
            <a:r>
              <a:rPr lang="en-US" altLang="ko-KR" dirty="0"/>
              <a:t>	</a:t>
            </a:r>
            <a:r>
              <a:rPr lang="ko-KR" altLang="en-US" dirty="0" smtClean="0"/>
              <a:t>서바이벌 </a:t>
            </a:r>
            <a:r>
              <a:rPr lang="ko-KR" altLang="en-US" dirty="0" err="1" smtClean="0"/>
              <a:t>스위밍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9" y="1418877"/>
            <a:ext cx="3535754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3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</TotalTime>
  <Words>814</Words>
  <Application>Microsoft Office PowerPoint</Application>
  <PresentationFormat>와이드스크린</PresentationFormat>
  <Paragraphs>259</Paragraphs>
  <Slides>34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HY중고딕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gingmee</cp:lastModifiedBy>
  <cp:revision>56</cp:revision>
  <dcterms:created xsi:type="dcterms:W3CDTF">2023-06-16T01:10:25Z</dcterms:created>
  <dcterms:modified xsi:type="dcterms:W3CDTF">2023-11-23T06:50:51Z</dcterms:modified>
</cp:coreProperties>
</file>